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slides/slide1.xml" ContentType="application/vnd.openxmlformats-officedocument.presentationml.slide+xml"/>
  <Override PartName="/ppt/notesSlides/notesSlide1.xml" ContentType="application/vnd.openxmlformats-officedocument.presentationml.notesSlide+xml"/>
  <Override PartName="/ppt/slides/slide2.xml" ContentType="application/vnd.openxmlformats-officedocument.presentationml.slide+xml"/>
  <Override PartName="/ppt/notesSlides/notesSlide2.xml" ContentType="application/vnd.openxmlformats-officedocument.presentationml.notesSlide+xml"/>
  <Override PartName="/ppt/slides/slide3.xml" ContentType="application/vnd.openxmlformats-officedocument.presentationml.slide+xml"/>
  <Override PartName="/ppt/notesSlides/notesSlide3.xml" ContentType="application/vnd.openxmlformats-officedocument.presentationml.notesSlide+xml"/>
  <Override PartName="/ppt/slides/slide4.xml" ContentType="application/vnd.openxmlformats-officedocument.presentationml.slide+xml"/>
  <Override PartName="/ppt/notesSlides/notesSlide4.xml" ContentType="application/vnd.openxmlformats-officedocument.presentationml.notesSlide+xml"/>
  <Override PartName="/ppt/slides/slide5.xml" ContentType="application/vnd.openxmlformats-officedocument.presentationml.slide+xml"/>
  <Override PartName="/ppt/notesSlides/notesSlide5.xml" ContentType="application/vnd.openxmlformats-officedocument.presentationml.notesSlide+xml"/>
  <Override PartName="/ppt/slides/slide6.xml" ContentType="application/vnd.openxmlformats-officedocument.presentationml.slide+xml"/>
  <Override PartName="/ppt/notesSlides/notesSlide6.xml" ContentType="application/vnd.openxmlformats-officedocument.presentationml.notesSlide+xml"/>
  <Override PartName="/ppt/slides/slide7.xml" ContentType="application/vnd.openxmlformats-officedocument.presentationml.slide+xml"/>
  <Override PartName="/ppt/notesSlides/notesSlide7.xml" ContentType="application/vnd.openxmlformats-officedocument.presentationml.notesSlide+xml"/>
  <Override PartName="/ppt/slides/slide8.xml" ContentType="application/vnd.openxmlformats-officedocument.presentationml.slide+xml"/>
  <Override PartName="/ppt/notesSlides/notesSlide8.xml" ContentType="application/vnd.openxmlformats-officedocument.presentationml.notesSlide+xml"/>
  <Override PartName="/ppt/slides/slide9.xml" ContentType="application/vnd.openxmlformats-officedocument.presentationml.slide+xml"/>
  <Override PartName="/ppt/notesSlides/notesSlide9.xml" ContentType="application/vnd.openxmlformats-officedocument.presentationml.notesSlide+xml"/>
  <Override PartName="/ppt/slides/slide10.xml" ContentType="application/vnd.openxmlformats-officedocument.presentationml.slide+xml"/>
  <Override PartName="/ppt/notesSlides/notesSlide10.xml" ContentType="application/vnd.openxmlformats-officedocument.presentationml.notesSlide+xml"/>
  <Override PartName="/ppt/slides/slide11.xml" ContentType="application/vnd.openxmlformats-officedocument.presentationml.slide+xml"/>
  <Override PartName="/ppt/notesSlides/notesSlide11.xml" ContentType="application/vnd.openxmlformats-officedocument.presentationml.notesSlide+xml"/>
  <Override PartName="/ppt/slides/slide12.xml" ContentType="application/vnd.openxmlformats-officedocument.presentationml.slide+xml"/>
  <Override PartName="/ppt/notesSlides/notesSlide12.xml" ContentType="application/vnd.openxmlformats-officedocument.presentationml.notesSlide+xml"/>
  <Override PartName="/ppt/slides/slide13.xml" ContentType="application/vnd.openxmlformats-officedocument.presentationml.slide+xml"/>
  <Override PartName="/ppt/notesSlides/notesSlide13.xml" ContentType="application/vnd.openxmlformats-officedocument.presentationml.notesSlide+xml"/>
  <Override PartName="/ppt/slides/slide14.xml" ContentType="application/vnd.openxmlformats-officedocument.presentationml.slide+xml"/>
  <Override PartName="/ppt/notesSlides/notesSlide14.xml" ContentType="application/vnd.openxmlformats-officedocument.presentationml.notesSlide+xml"/>
  <Override PartName="/ppt/slides/slide15.xml" ContentType="application/vnd.openxmlformats-officedocument.presentationml.slide+xml"/>
  <Override PartName="/ppt/notesSlides/notesSlide15.xml" ContentType="application/vnd.openxmlformats-officedocument.presentationml.notesSlide+xml"/>
  <Override PartName="/ppt/slides/slide16.xml" ContentType="application/vnd.openxmlformats-officedocument.presentationml.slide+xml"/>
  <Override PartName="/ppt/notesSlides/notesSlide16.xml" ContentType="application/vnd.openxmlformats-officedocument.presentationml.notesSlide+xml"/>
  <Override PartName="/ppt/slides/slide17.xml" ContentType="application/vnd.openxmlformats-officedocument.presentationml.slide+xml"/>
  <Override PartName="/ppt/notesSlides/notesSlide17.xml" ContentType="application/vnd.openxmlformats-officedocument.presentationml.notesSlide+xml"/>
  <Override PartName="/ppt/slides/slide18.xml" ContentType="application/vnd.openxmlformats-officedocument.presentationml.slide+xml"/>
  <Override PartName="/ppt/notesSlides/notesSlide18.xml" ContentType="application/vnd.openxmlformats-officedocument.presentationml.notesSlide+xml"/>
  <Override PartName="/ppt/notesMasters/notesMaster1.xml" ContentType="application/vnd.openxmlformats-officedocument.presentationml.notesMaster+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fonts/font9.fntdata" ContentType="application/x-fontdata"/>
  <Override PartName="/ppt/fonts/font10.fntdata" ContentType="application/x-fontdata"/>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entation.xml" ContentType="application/vnd.openxmlformats-officedocument.presentationml.presentation.main+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4"/>
  </p:notesMasterIdLst>
  <p:sldIdLst>
    <p:sldId id="256" r:id="rId3"/>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Lst>
  <p:sldSz cx="9144000" cy="5143500"/>
  <p:notesSz cx="6858000" cy="9144000"/>
  <p:embeddedFontLst>
    <p:embeddedFont>
      <p:font typeface="PT Sans Narrow" panose="020B0506020203020204"/>
      <p:regular r:id="rId25"/>
    </p:embeddedFont>
    <p:embeddedFont>
      <p:font typeface="Open Sans" panose="020B0606030504020204"/>
      <p:regular r:id="rId26"/>
    </p:embeddedFont>
    <p:embeddedFont>
      <p:font typeface="Lato" panose="020F0502020204030203"/>
      <p:regular r:id="rId27"/>
      <p:bold r:id="rId28"/>
      <p:italic r:id="rId29"/>
      <p:boldItalic r:id="rId30"/>
    </p:embeddedFont>
    <p:embeddedFont>
      <p:font typeface="Lato Light" panose="020F0502020204030203"/>
      <p:regular r:id="rId31"/>
      <p:bold r:id="rId32"/>
      <p:italic r:id="rId33"/>
      <p:boldItalic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p:normalViewPr>
    <p:restoredLeft sz="15620"/>
    <p:restoredTop sz="94660"/>
  </p:normalViewPr>
  <p:slideViewPr>
    <p:cSldViewPr snapToGrid="0">
      <p:cViewPr varScale="1">
        <p:scale>
          <a:sx n="100" d="100"/>
          <a:sy n="100" d="100"/>
        </p:scale>
        <p:origin x="0" y="0"/>
      </p:cViewPr>
      <p:guideLst>
        <p:guide orient="horz" pos="1611"/>
        <p:guide pos="2880"/>
      </p:guideLst>
    </p:cSldViewPr>
  </p:slide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font" Target="fonts/font2.fntdata"/><Relationship Id="rId18" Type="http://schemas.openxmlformats.org/officeDocument/2006/relationships/slide" Target="slides/slide15.xml"/><Relationship Id="rId13" Type="http://schemas.openxmlformats.org/officeDocument/2006/relationships/slide" Target="slides/slide10.xml"/><Relationship Id="rId34" Type="http://schemas.openxmlformats.org/officeDocument/2006/relationships/font" Target="fonts/font10.fntdata"/><Relationship Id="rId21" Type="http://schemas.openxmlformats.org/officeDocument/2006/relationships/slide" Target="slides/slide18.xml"/><Relationship Id="rId7" Type="http://schemas.openxmlformats.org/officeDocument/2006/relationships/slide" Target="slides/slide4.xml"/><Relationship Id="rId33" Type="http://schemas.openxmlformats.org/officeDocument/2006/relationships/font" Target="fonts/font9.fntdata"/><Relationship Id="rId25" Type="http://schemas.openxmlformats.org/officeDocument/2006/relationships/font" Target="fonts/font1.fntdata"/><Relationship Id="rId17" Type="http://schemas.openxmlformats.org/officeDocument/2006/relationships/slide" Target="slides/slide14.xml"/><Relationship Id="rId12" Type="http://schemas.openxmlformats.org/officeDocument/2006/relationships/slide" Target="slides/slide9.xml"/><Relationship Id="rId29" Type="http://schemas.openxmlformats.org/officeDocument/2006/relationships/font" Target="fonts/font5.fntdata"/><Relationship Id="rId20" Type="http://schemas.openxmlformats.org/officeDocument/2006/relationships/slide" Target="slides/slide17.xml"/><Relationship Id="rId2" Type="http://schemas.openxmlformats.org/officeDocument/2006/relationships/theme" Target="theme/theme1.xml"/><Relationship Id="rId16" Type="http://schemas.openxmlformats.org/officeDocument/2006/relationships/slide" Target="slides/slide13.xml"/><Relationship Id="rId6" Type="http://schemas.openxmlformats.org/officeDocument/2006/relationships/slide" Target="slides/slide3.xml"/><Relationship Id="rId32" Type="http://schemas.openxmlformats.org/officeDocument/2006/relationships/font" Target="fonts/font8.fntdata"/><Relationship Id="rId24" Type="http://schemas.openxmlformats.org/officeDocument/2006/relationships/tableStyles" Target="tableStyles.xml"/><Relationship Id="rId11" Type="http://schemas.openxmlformats.org/officeDocument/2006/relationships/slide" Target="slides/slide8.xml"/><Relationship Id="rId1" Type="http://schemas.openxmlformats.org/officeDocument/2006/relationships/slideMaster" Target="slideMasters/slideMaster1.xml"/><Relationship Id="rId37" Type="http://schemas.openxmlformats.org/officeDocument/2006/relationships/customXml" Target="../customXml/item3.xml"/><Relationship Id="rId5" Type="http://schemas.openxmlformats.org/officeDocument/2006/relationships/slide" Target="slides/slide2.xml"/><Relationship Id="rId28" Type="http://schemas.openxmlformats.org/officeDocument/2006/relationships/font" Target="fonts/font4.fntdata"/><Relationship Id="rId23" Type="http://schemas.openxmlformats.org/officeDocument/2006/relationships/viewProps" Target="viewProps.xml"/><Relationship Id="rId15" Type="http://schemas.openxmlformats.org/officeDocument/2006/relationships/slide" Target="slides/slide12.xml"/><Relationship Id="rId36" Type="http://schemas.openxmlformats.org/officeDocument/2006/relationships/customXml" Target="../customXml/item2.xml"/><Relationship Id="rId31" Type="http://schemas.openxmlformats.org/officeDocument/2006/relationships/font" Target="fonts/font7.fntdata"/><Relationship Id="rId19" Type="http://schemas.openxmlformats.org/officeDocument/2006/relationships/slide" Target="slides/slide16.xml"/><Relationship Id="rId10" Type="http://schemas.openxmlformats.org/officeDocument/2006/relationships/slide" Target="slides/slide7.xml"/><Relationship Id="rId9" Type="http://schemas.openxmlformats.org/officeDocument/2006/relationships/slide" Target="slides/slide6.xml"/><Relationship Id="rId4" Type="http://schemas.openxmlformats.org/officeDocument/2006/relationships/notesMaster" Target="notesMasters/notesMaster1.xml"/><Relationship Id="rId30" Type="http://schemas.openxmlformats.org/officeDocument/2006/relationships/font" Target="fonts/font6.fntdata"/><Relationship Id="rId27" Type="http://schemas.openxmlformats.org/officeDocument/2006/relationships/font" Target="fonts/font3.fntdata"/><Relationship Id="rId22" Type="http://schemas.openxmlformats.org/officeDocument/2006/relationships/presProps" Target="presProps.xml"/><Relationship Id="rId14" Type="http://schemas.openxmlformats.org/officeDocument/2006/relationships/slide" Target="slides/slide11.xml"/><Relationship Id="rId35" Type="http://schemas.openxmlformats.org/officeDocument/2006/relationships/customXml" Target="../customXml/item1.xml"/><Relationship Id="rId8" Type="http://schemas.openxmlformats.org/officeDocument/2006/relationships/slide" Target="slides/slide5.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2" name="Shape 2"/>
        <p:cNvGrpSpPr/>
        <p:nvPr/>
      </p:nvGrpSpPr>
      <p:grpSpPr>
        <a:xfrm>
          <a:off x="0" y="0"/>
          <a:ext cx="0" cy="0"/>
          <a:chOff x="0" y="0"/>
          <a:chExt cx="0" cy="0"/>
        </a:xfrm>
      </p:grpSpPr>
      <p:sp>
        <p:nvSpPr>
          <p:cNvPr id="3" name="Google Shape;3;n"/>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PhAnim="0" showMasterSp="0">
  <p:cSld>
    <p:spTree>
      <p:nvGrpSpPr>
        <p:cNvPr id="62" name="Shape 62"/>
        <p:cNvGrpSpPr/>
        <p:nvPr/>
      </p:nvGrpSpPr>
      <p:grpSpPr>
        <a:xfrm>
          <a:off x="0" y="0"/>
          <a:ext cx="0" cy="0"/>
          <a:chOff x="0" y="0"/>
          <a:chExt cx="0" cy="0"/>
        </a:xfrm>
      </p:grpSpPr>
      <p:sp>
        <p:nvSpPr>
          <p:cNvPr id="63" name="Google Shape;63;p:notes"/>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p: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GB" sz="1800">
                <a:solidFill>
                  <a:schemeClr val="dk2"/>
                </a:solidFill>
                <a:latin typeface="Open Sans" panose="020B0606030504020204"/>
                <a:ea typeface="Open Sans" panose="020B0606030504020204"/>
                <a:cs typeface="Open Sans" panose="020B0606030504020204"/>
                <a:sym typeface="Open Sans" panose="020B0606030504020204"/>
              </a:rPr>
              <a:t>Hello, everyone.</a:t>
            </a:r>
            <a:endParaRPr sz="1800">
              <a:solidFill>
                <a:schemeClr val="dk2"/>
              </a:solidFill>
              <a:latin typeface="Open Sans" panose="020B0606030504020204"/>
              <a:ea typeface="Open Sans" panose="020B0606030504020204"/>
              <a:cs typeface="Open Sans" panose="020B0606030504020204"/>
              <a:sym typeface="Open Sans" panose="020B0606030504020204"/>
            </a:endParaRPr>
          </a:p>
          <a:p>
            <a:pPr marL="0" lvl="0" indent="0" algn="l" rtl="0">
              <a:lnSpc>
                <a:spcPct val="115000"/>
              </a:lnSpc>
              <a:spcBef>
                <a:spcPts val="1600"/>
              </a:spcBef>
              <a:spcAft>
                <a:spcPts val="0"/>
              </a:spcAft>
              <a:buNone/>
            </a:pPr>
            <a:r>
              <a:rPr lang="en-GB" sz="1800">
                <a:solidFill>
                  <a:schemeClr val="dk2"/>
                </a:solidFill>
                <a:latin typeface="Open Sans" panose="020B0606030504020204"/>
                <a:ea typeface="Open Sans" panose="020B0606030504020204"/>
                <a:cs typeface="Open Sans" panose="020B0606030504020204"/>
                <a:sym typeface="Open Sans" panose="020B0606030504020204"/>
              </a:rPr>
              <a:t>I’d like to keep my introduction brief - I am Maria DaRocha, the Site Editor and Project Manager of VUWs data-driven SDG initiative, SDG.org.nz </a:t>
            </a:r>
            <a:endParaRPr sz="1800">
              <a:solidFill>
                <a:schemeClr val="dk2"/>
              </a:solidFill>
              <a:latin typeface="Open Sans" panose="020B0606030504020204"/>
              <a:ea typeface="Open Sans" panose="020B0606030504020204"/>
              <a:cs typeface="Open Sans" panose="020B0606030504020204"/>
              <a:sym typeface="Open Sans" panose="020B0606030504020204"/>
            </a:endParaRPr>
          </a:p>
          <a:p>
            <a:pPr marL="0" lvl="0" indent="0" algn="l" rtl="0">
              <a:lnSpc>
                <a:spcPct val="115000"/>
              </a:lnSpc>
              <a:spcBef>
                <a:spcPts val="1600"/>
              </a:spcBef>
              <a:spcAft>
                <a:spcPts val="1600"/>
              </a:spcAft>
              <a:buNone/>
            </a:pPr>
            <a:r>
              <a:rPr lang="en-GB" sz="1800">
                <a:solidFill>
                  <a:schemeClr val="dk2"/>
                </a:solidFill>
                <a:latin typeface="Open Sans" panose="020B0606030504020204"/>
                <a:ea typeface="Open Sans" panose="020B0606030504020204"/>
                <a:cs typeface="Open Sans" panose="020B0606030504020204"/>
                <a:sym typeface="Open Sans" panose="020B0606030504020204"/>
              </a:rPr>
              <a:t>And I am here to talk to you today about partners in academia, using my team’s project as anecdotal evidence.</a:t>
            </a:r>
            <a:endParaRPr sz="1800">
              <a:solidFill>
                <a:schemeClr val="dk2"/>
              </a:solidFill>
              <a:latin typeface="Open Sans" panose="020B0606030504020204"/>
              <a:ea typeface="Open Sans" panose="020B0606030504020204"/>
              <a:cs typeface="Open Sans" panose="020B0606030504020204"/>
              <a:sym typeface="Open Sans" panose="020B0606030504020204"/>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PhAnim="0" showMasterSp="0">
  <p:cSld>
    <p:spTree>
      <p:nvGrpSpPr>
        <p:cNvPr id="181" name="Shape 181"/>
        <p:cNvGrpSpPr/>
        <p:nvPr/>
      </p:nvGrpSpPr>
      <p:grpSpPr>
        <a:xfrm>
          <a:off x="0" y="0"/>
          <a:ext cx="0" cy="0"/>
          <a:chOff x="0" y="0"/>
          <a:chExt cx="0" cy="0"/>
        </a:xfrm>
      </p:grpSpPr>
      <p:sp>
        <p:nvSpPr>
          <p:cNvPr id="182" name="Google Shape;182;g6536901989_0_454: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6536901989_0_454: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GB" sz="1800">
                <a:solidFill>
                  <a:schemeClr val="dk2"/>
                </a:solidFill>
                <a:latin typeface="Open Sans" panose="020B0606030504020204"/>
                <a:ea typeface="Open Sans" panose="020B0606030504020204"/>
                <a:cs typeface="Open Sans" panose="020B0606030504020204"/>
                <a:sym typeface="Open Sans" panose="020B0606030504020204"/>
              </a:rPr>
              <a:t>We allow event submissions, which </a:t>
            </a:r>
            <a:r>
              <a:rPr lang="en-GB" sz="1800">
                <a:solidFill>
                  <a:schemeClr val="dk2"/>
                </a:solidFill>
                <a:latin typeface="Open Sans" panose="020B0606030504020204"/>
                <a:ea typeface="Open Sans" panose="020B0606030504020204"/>
                <a:cs typeface="Open Sans" panose="020B0606030504020204"/>
                <a:sym typeface="Open Sans" panose="020B0606030504020204"/>
              </a:rPr>
              <a:t>[for capacity reasons] are consolidated and reviewed on a weekly basis.</a:t>
            </a:r>
            <a:endParaRPr lang="en-GB" sz="1800">
              <a:solidFill>
                <a:schemeClr val="dk2"/>
              </a:solidFill>
              <a:latin typeface="Open Sans" panose="020B0606030504020204"/>
              <a:ea typeface="Open Sans" panose="020B0606030504020204"/>
              <a:cs typeface="Open Sans" panose="020B0606030504020204"/>
              <a:sym typeface="Open Sans" panose="020B0606030504020204"/>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88" name="Shape 188"/>
        <p:cNvGrpSpPr/>
        <p:nvPr/>
      </p:nvGrpSpPr>
      <p:grpSpPr>
        <a:xfrm>
          <a:off x="0" y="0"/>
          <a:ext cx="0" cy="0"/>
          <a:chOff x="0" y="0"/>
          <a:chExt cx="0" cy="0"/>
        </a:xfrm>
      </p:grpSpPr>
      <p:sp>
        <p:nvSpPr>
          <p:cNvPr id="189" name="Google Shape;189;g6536901989_0_431: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6536901989_0_431: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GB" sz="1800">
                <a:solidFill>
                  <a:schemeClr val="dk2"/>
                </a:solidFill>
                <a:latin typeface="Open Sans" panose="020B0606030504020204"/>
                <a:ea typeface="Open Sans" panose="020B0606030504020204"/>
                <a:cs typeface="Open Sans" panose="020B0606030504020204"/>
                <a:sym typeface="Open Sans" panose="020B0606030504020204"/>
              </a:rPr>
              <a:t>Next we have webinars...</a:t>
            </a:r>
            <a:endParaRPr lang="en-GB" sz="1800">
              <a:solidFill>
                <a:schemeClr val="dk2"/>
              </a:solidFill>
              <a:latin typeface="Open Sans" panose="020B0606030504020204"/>
              <a:ea typeface="Open Sans" panose="020B0606030504020204"/>
              <a:cs typeface="Open Sans" panose="020B0606030504020204"/>
              <a:sym typeface="Open Sans" panose="020B0606030504020204"/>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PhAnim="0" showMasterSp="0">
  <p:cSld>
    <p:spTree>
      <p:nvGrpSpPr>
        <p:cNvPr id="210" name="Shape 210"/>
        <p:cNvGrpSpPr/>
        <p:nvPr/>
      </p:nvGrpSpPr>
      <p:grpSpPr>
        <a:xfrm>
          <a:off x="0" y="0"/>
          <a:ext cx="0" cy="0"/>
          <a:chOff x="0" y="0"/>
          <a:chExt cx="0" cy="0"/>
        </a:xfrm>
      </p:grpSpPr>
      <p:sp>
        <p:nvSpPr>
          <p:cNvPr id="211" name="Google Shape;211;g6536901989_0_493: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6536901989_0_493: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GB" sz="1800">
                <a:solidFill>
                  <a:schemeClr val="dk2"/>
                </a:solidFill>
                <a:latin typeface="Open Sans" panose="020B0606030504020204"/>
                <a:ea typeface="Open Sans" panose="020B0606030504020204"/>
                <a:cs typeface="Open Sans" panose="020B0606030504020204"/>
                <a:sym typeface="Open Sans" panose="020B0606030504020204"/>
              </a:rPr>
              <a:t>Webinars are opportunities for </a:t>
            </a:r>
            <a:r>
              <a:rPr lang="en-GB" sz="1800" b="1">
                <a:solidFill>
                  <a:schemeClr val="dk2"/>
                </a:solidFill>
                <a:latin typeface="Open Sans" panose="020B0606030504020204"/>
                <a:ea typeface="Open Sans" panose="020B0606030504020204"/>
                <a:cs typeface="Open Sans" panose="020B0606030504020204"/>
                <a:sym typeface="Open Sans" panose="020B0606030504020204"/>
              </a:rPr>
              <a:t>resident experts</a:t>
            </a:r>
            <a:r>
              <a:rPr lang="en-GB" sz="1800">
                <a:solidFill>
                  <a:schemeClr val="dk2"/>
                </a:solidFill>
                <a:latin typeface="Open Sans" panose="020B0606030504020204"/>
                <a:ea typeface="Open Sans" panose="020B0606030504020204"/>
                <a:cs typeface="Open Sans" panose="020B0606030504020204"/>
                <a:sym typeface="Open Sans" panose="020B0606030504020204"/>
              </a:rPr>
              <a:t>, </a:t>
            </a:r>
            <a:r>
              <a:rPr lang="en-GB" sz="1800" b="1">
                <a:solidFill>
                  <a:schemeClr val="dk2"/>
                </a:solidFill>
                <a:latin typeface="Open Sans" panose="020B0606030504020204"/>
                <a:ea typeface="Open Sans" panose="020B0606030504020204"/>
                <a:cs typeface="Open Sans" panose="020B0606030504020204"/>
                <a:sym typeface="Open Sans" panose="020B0606030504020204"/>
              </a:rPr>
              <a:t>specialists</a:t>
            </a:r>
            <a:r>
              <a:rPr lang="en-GB" sz="1800">
                <a:solidFill>
                  <a:schemeClr val="dk2"/>
                </a:solidFill>
                <a:latin typeface="Open Sans" panose="020B0606030504020204"/>
                <a:ea typeface="Open Sans" panose="020B0606030504020204"/>
                <a:cs typeface="Open Sans" panose="020B0606030504020204"/>
                <a:sym typeface="Open Sans" panose="020B0606030504020204"/>
              </a:rPr>
              <a:t>, or </a:t>
            </a:r>
            <a:r>
              <a:rPr lang="en-GB" sz="1800" b="1">
                <a:solidFill>
                  <a:schemeClr val="dk2"/>
                </a:solidFill>
                <a:latin typeface="Open Sans" panose="020B0606030504020204"/>
                <a:ea typeface="Open Sans" panose="020B0606030504020204"/>
                <a:cs typeface="Open Sans" panose="020B0606030504020204"/>
                <a:sym typeface="Open Sans" panose="020B0606030504020204"/>
              </a:rPr>
              <a:t>those who are just generally knowledgeable on the SDGs</a:t>
            </a:r>
            <a:r>
              <a:rPr lang="en-GB" sz="1800">
                <a:solidFill>
                  <a:schemeClr val="dk2"/>
                </a:solidFill>
                <a:latin typeface="Open Sans" panose="020B0606030504020204"/>
                <a:ea typeface="Open Sans" panose="020B0606030504020204"/>
                <a:cs typeface="Open Sans" panose="020B0606030504020204"/>
                <a:sym typeface="Open Sans" panose="020B0606030504020204"/>
              </a:rPr>
              <a:t> to make ideas or information </a:t>
            </a:r>
            <a:r>
              <a:rPr lang="en-GB" sz="1800">
                <a:solidFill>
                  <a:schemeClr val="dk2"/>
                </a:solidFill>
                <a:latin typeface="Open Sans" panose="020B0606030504020204"/>
                <a:ea typeface="Open Sans" panose="020B0606030504020204"/>
                <a:cs typeface="Open Sans" panose="020B0606030504020204"/>
                <a:sym typeface="Open Sans" panose="020B0606030504020204"/>
              </a:rPr>
              <a:t>accessible to</a:t>
            </a:r>
            <a:r>
              <a:rPr lang="en-GB" sz="1800">
                <a:solidFill>
                  <a:schemeClr val="dk2"/>
                </a:solidFill>
                <a:latin typeface="Open Sans" panose="020B0606030504020204"/>
                <a:ea typeface="Open Sans" panose="020B0606030504020204"/>
                <a:cs typeface="Open Sans" panose="020B0606030504020204"/>
                <a:sym typeface="Open Sans" panose="020B0606030504020204"/>
              </a:rPr>
              <a:t> a target audience of “New Zealand at large.”</a:t>
            </a:r>
            <a:endParaRPr lang="en-GB" sz="1800">
              <a:solidFill>
                <a:schemeClr val="dk2"/>
              </a:solidFill>
              <a:latin typeface="Open Sans" panose="020B0606030504020204"/>
              <a:ea typeface="Open Sans" panose="020B0606030504020204"/>
              <a:cs typeface="Open Sans" panose="020B0606030504020204"/>
              <a:sym typeface="Open Sans" panose="020B0606030504020204"/>
            </a:endParaRPr>
          </a:p>
          <a:p>
            <a:pPr marL="0" lvl="0" indent="0" algn="l" rtl="0">
              <a:lnSpc>
                <a:spcPct val="115000"/>
              </a:lnSpc>
              <a:spcBef>
                <a:spcPts val="0"/>
              </a:spcBef>
              <a:spcAft>
                <a:spcPts val="0"/>
              </a:spcAft>
              <a:buNone/>
            </a:pPr>
            <a:r>
              <a:rPr lang="en-GB" sz="1800">
                <a:solidFill>
                  <a:schemeClr val="dk2"/>
                </a:solidFill>
                <a:latin typeface="Open Sans" panose="020B0606030504020204"/>
                <a:ea typeface="Open Sans" panose="020B0606030504020204"/>
                <a:cs typeface="Open Sans" panose="020B0606030504020204"/>
                <a:sym typeface="Open Sans" panose="020B0606030504020204"/>
              </a:rPr>
              <a:t> </a:t>
            </a:r>
            <a:endParaRPr sz="1800">
              <a:solidFill>
                <a:schemeClr val="dk2"/>
              </a:solidFill>
              <a:latin typeface="Open Sans" panose="020B0606030504020204"/>
              <a:ea typeface="Open Sans" panose="020B0606030504020204"/>
              <a:cs typeface="Open Sans" panose="020B0606030504020204"/>
              <a:sym typeface="Open Sans" panose="020B0606030504020204"/>
            </a:endParaRPr>
          </a:p>
          <a:p>
            <a:pPr marL="457200" lvl="0" indent="-342900" algn="l" rtl="0">
              <a:lnSpc>
                <a:spcPct val="115000"/>
              </a:lnSpc>
              <a:spcBef>
                <a:spcPts val="1600"/>
              </a:spcBef>
              <a:spcAft>
                <a:spcPts val="0"/>
              </a:spcAft>
              <a:buClr>
                <a:schemeClr val="dk2"/>
              </a:buClr>
              <a:buSzPts val="1800"/>
              <a:buFont typeface="Open Sans" panose="020B0606030504020204"/>
              <a:buChar char="●"/>
            </a:pPr>
            <a:r>
              <a:rPr lang="en-GB" sz="1800">
                <a:solidFill>
                  <a:schemeClr val="dk2"/>
                </a:solidFill>
                <a:latin typeface="Open Sans" panose="020B0606030504020204"/>
                <a:ea typeface="Open Sans" panose="020B0606030504020204"/>
                <a:cs typeface="Open Sans" panose="020B0606030504020204"/>
                <a:sym typeface="Open Sans" panose="020B0606030504020204"/>
              </a:rPr>
              <a:t>With webinars, the public has an opportunity to </a:t>
            </a:r>
            <a:r>
              <a:rPr lang="en-GB" sz="1800" i="1">
                <a:solidFill>
                  <a:schemeClr val="dk2"/>
                </a:solidFill>
                <a:latin typeface="Open Sans" panose="020B0606030504020204"/>
                <a:ea typeface="Open Sans" panose="020B0606030504020204"/>
                <a:cs typeface="Open Sans" panose="020B0606030504020204"/>
                <a:sym typeface="Open Sans" panose="020B0606030504020204"/>
              </a:rPr>
              <a:t>engage directly with the material and the speaker</a:t>
            </a:r>
            <a:r>
              <a:rPr lang="en-GB" sz="1800">
                <a:solidFill>
                  <a:schemeClr val="dk2"/>
                </a:solidFill>
                <a:latin typeface="Open Sans" panose="020B0606030504020204"/>
                <a:ea typeface="Open Sans" panose="020B0606030504020204"/>
                <a:cs typeface="Open Sans" panose="020B0606030504020204"/>
                <a:sym typeface="Open Sans" panose="020B0606030504020204"/>
              </a:rPr>
              <a:t> at the end of a session. </a:t>
            </a:r>
            <a:endParaRPr lang="en-GB" sz="1800">
              <a:solidFill>
                <a:schemeClr val="dk2"/>
              </a:solidFill>
              <a:latin typeface="Open Sans" panose="020B0606030504020204"/>
              <a:ea typeface="Open Sans" panose="020B0606030504020204"/>
              <a:cs typeface="Open Sans" panose="020B0606030504020204"/>
              <a:sym typeface="Open Sans" panose="020B0606030504020204"/>
            </a:endParaRPr>
          </a:p>
          <a:p>
            <a:pPr marL="114300" lvl="0" indent="0" algn="l" rtl="0">
              <a:lnSpc>
                <a:spcPct val="115000"/>
              </a:lnSpc>
              <a:spcBef>
                <a:spcPts val="1600"/>
              </a:spcBef>
              <a:spcAft>
                <a:spcPts val="0"/>
              </a:spcAft>
              <a:buClr>
                <a:schemeClr val="dk2"/>
              </a:buClr>
              <a:buSzPts val="1800"/>
              <a:buFont typeface="Open Sans" panose="020B0606030504020204"/>
              <a:buNone/>
            </a:pPr>
            <a:endParaRPr sz="1800">
              <a:solidFill>
                <a:schemeClr val="dk2"/>
              </a:solidFill>
              <a:latin typeface="Open Sans" panose="020B0606030504020204"/>
              <a:ea typeface="Open Sans" panose="020B0606030504020204"/>
              <a:cs typeface="Open Sans" panose="020B0606030504020204"/>
              <a:sym typeface="Open Sans" panose="020B0606030504020204"/>
            </a:endParaRPr>
          </a:p>
          <a:p>
            <a:pPr marL="457200" lvl="0" indent="-342900" algn="l" rtl="0">
              <a:lnSpc>
                <a:spcPct val="115000"/>
              </a:lnSpc>
              <a:spcBef>
                <a:spcPts val="0"/>
              </a:spcBef>
              <a:spcAft>
                <a:spcPts val="0"/>
              </a:spcAft>
              <a:buClr>
                <a:schemeClr val="dk2"/>
              </a:buClr>
              <a:buSzPts val="1800"/>
              <a:buFont typeface="Open Sans" panose="020B0606030504020204"/>
              <a:buChar char="●"/>
            </a:pPr>
            <a:r>
              <a:rPr lang="en-GB" sz="1800">
                <a:solidFill>
                  <a:schemeClr val="dk2"/>
                </a:solidFill>
                <a:latin typeface="Open Sans" panose="020B0606030504020204"/>
                <a:ea typeface="Open Sans" panose="020B0606030504020204"/>
                <a:cs typeface="Open Sans" panose="020B0606030504020204"/>
                <a:sym typeface="Open Sans" panose="020B0606030504020204"/>
              </a:rPr>
              <a:t>We make these free to register for and participate in.</a:t>
            </a:r>
            <a:endParaRPr lang="en-GB" sz="1800">
              <a:solidFill>
                <a:schemeClr val="dk2"/>
              </a:solidFill>
              <a:latin typeface="Open Sans" panose="020B0606030504020204"/>
              <a:ea typeface="Open Sans" panose="020B0606030504020204"/>
              <a:cs typeface="Open Sans" panose="020B0606030504020204"/>
              <a:sym typeface="Open Sans" panose="020B0606030504020204"/>
            </a:endParaRPr>
          </a:p>
          <a:p>
            <a:pPr marL="114300" lvl="0" indent="0" algn="l" rtl="0">
              <a:lnSpc>
                <a:spcPct val="115000"/>
              </a:lnSpc>
              <a:spcBef>
                <a:spcPts val="0"/>
              </a:spcBef>
              <a:spcAft>
                <a:spcPts val="0"/>
              </a:spcAft>
              <a:buClr>
                <a:schemeClr val="dk2"/>
              </a:buClr>
              <a:buSzPts val="1800"/>
              <a:buFont typeface="Open Sans" panose="020B0606030504020204"/>
              <a:buNone/>
            </a:pPr>
            <a:endParaRPr sz="1800">
              <a:solidFill>
                <a:schemeClr val="dk2"/>
              </a:solidFill>
              <a:latin typeface="Open Sans" panose="020B0606030504020204"/>
              <a:ea typeface="Open Sans" panose="020B0606030504020204"/>
              <a:cs typeface="Open Sans" panose="020B0606030504020204"/>
              <a:sym typeface="Open Sans" panose="020B0606030504020204"/>
            </a:endParaRPr>
          </a:p>
          <a:p>
            <a:pPr marL="457200" lvl="0" indent="-342900" algn="l" rtl="0">
              <a:lnSpc>
                <a:spcPct val="115000"/>
              </a:lnSpc>
              <a:spcBef>
                <a:spcPts val="0"/>
              </a:spcBef>
              <a:spcAft>
                <a:spcPts val="0"/>
              </a:spcAft>
              <a:buClr>
                <a:schemeClr val="dk2"/>
              </a:buClr>
              <a:buSzPts val="1800"/>
              <a:buFont typeface="Open Sans" panose="020B0606030504020204"/>
              <a:buChar char="●"/>
            </a:pPr>
            <a:r>
              <a:rPr lang="en-GB" sz="1800">
                <a:solidFill>
                  <a:schemeClr val="dk2"/>
                </a:solidFill>
                <a:latin typeface="Open Sans" panose="020B0606030504020204"/>
                <a:ea typeface="Open Sans" panose="020B0606030504020204"/>
                <a:cs typeface="Open Sans" panose="020B0606030504020204"/>
                <a:sym typeface="Open Sans" panose="020B0606030504020204"/>
              </a:rPr>
              <a:t>The next webinar is in early November and we’ll discuss ‘Climate Change Implications for NGOs’ with Injy Johnstone, so you can keep an eye out for registration opening by the end of this week if you</a:t>
            </a:r>
            <a:r>
              <a:rPr lang="en-NZ" altLang="en-GB" sz="1800">
                <a:solidFill>
                  <a:schemeClr val="dk2"/>
                </a:solidFill>
                <a:latin typeface="Open Sans" panose="020B0606030504020204"/>
                <a:ea typeface="Open Sans" panose="020B0606030504020204"/>
                <a:cs typeface="Open Sans" panose="020B0606030504020204"/>
                <a:sym typeface="Open Sans" panose="020B0606030504020204"/>
              </a:rPr>
              <a:t>'</a:t>
            </a:r>
            <a:r>
              <a:rPr lang="en-GB" sz="1800">
                <a:solidFill>
                  <a:schemeClr val="dk2"/>
                </a:solidFill>
                <a:latin typeface="Open Sans" panose="020B0606030504020204"/>
                <a:ea typeface="Open Sans" panose="020B0606030504020204"/>
                <a:cs typeface="Open Sans" panose="020B0606030504020204"/>
                <a:sym typeface="Open Sans" panose="020B0606030504020204"/>
              </a:rPr>
              <a:t>re interested in that event.</a:t>
            </a:r>
            <a:endParaRPr lang="en-GB" sz="1800">
              <a:solidFill>
                <a:schemeClr val="dk2"/>
              </a:solidFill>
              <a:latin typeface="Open Sans" panose="020B0606030504020204"/>
              <a:ea typeface="Open Sans" panose="020B0606030504020204"/>
              <a:cs typeface="Open Sans" panose="020B0606030504020204"/>
              <a:sym typeface="Open Sans" panose="020B0606030504020204"/>
            </a:endParaRPr>
          </a:p>
          <a:p>
            <a:pPr marL="114300" lvl="0" indent="0" algn="l" rtl="0">
              <a:lnSpc>
                <a:spcPct val="115000"/>
              </a:lnSpc>
              <a:spcBef>
                <a:spcPts val="0"/>
              </a:spcBef>
              <a:spcAft>
                <a:spcPts val="0"/>
              </a:spcAft>
              <a:buClr>
                <a:schemeClr val="dk2"/>
              </a:buClr>
              <a:buSzPts val="1800"/>
              <a:buFont typeface="Open Sans" panose="020B0606030504020204"/>
              <a:buNone/>
            </a:pPr>
            <a:endParaRPr sz="1800">
              <a:solidFill>
                <a:schemeClr val="dk2"/>
              </a:solidFill>
              <a:latin typeface="Open Sans" panose="020B0606030504020204"/>
              <a:ea typeface="Open Sans" panose="020B0606030504020204"/>
              <a:cs typeface="Open Sans" panose="020B0606030504020204"/>
              <a:sym typeface="Open Sans" panose="020B0606030504020204"/>
            </a:endParaRPr>
          </a:p>
          <a:p>
            <a:pPr marL="0" lvl="0" indent="0" algn="l" rtl="0">
              <a:lnSpc>
                <a:spcPct val="115000"/>
              </a:lnSpc>
              <a:spcBef>
                <a:spcPts val="1600"/>
              </a:spcBef>
              <a:spcAft>
                <a:spcPts val="1600"/>
              </a:spcAft>
              <a:buNone/>
            </a:pPr>
            <a:r>
              <a:rPr lang="en-GB" sz="1800">
                <a:solidFill>
                  <a:schemeClr val="dk2"/>
                </a:solidFill>
                <a:latin typeface="Open Sans" panose="020B0606030504020204"/>
                <a:ea typeface="Open Sans" panose="020B0606030504020204"/>
                <a:cs typeface="Open Sans" panose="020B0606030504020204"/>
                <a:sym typeface="Open Sans" panose="020B0606030504020204"/>
              </a:rPr>
              <a:t>But, </a:t>
            </a:r>
            <a:r>
              <a:rPr lang="en-GB" sz="1800" b="1" u="sng">
                <a:solidFill>
                  <a:schemeClr val="dk2"/>
                </a:solidFill>
                <a:latin typeface="Open Sans" panose="020B0606030504020204"/>
                <a:ea typeface="Open Sans" panose="020B0606030504020204"/>
                <a:cs typeface="Open Sans" panose="020B0606030504020204"/>
                <a:sym typeface="Open Sans" panose="020B0606030504020204"/>
              </a:rPr>
              <a:t>the main point here</a:t>
            </a:r>
            <a:r>
              <a:rPr lang="en-GB" sz="1800">
                <a:solidFill>
                  <a:schemeClr val="dk2"/>
                </a:solidFill>
                <a:latin typeface="Open Sans" panose="020B0606030504020204"/>
                <a:ea typeface="Open Sans" panose="020B0606030504020204"/>
                <a:cs typeface="Open Sans" panose="020B0606030504020204"/>
                <a:sym typeface="Open Sans" panose="020B0606030504020204"/>
              </a:rPr>
              <a:t> is that webinars are another example of openings for INGO engagement with us - through the delivery of information to others in an engaging way.</a:t>
            </a:r>
            <a:endParaRPr lang="en-GB" sz="1800">
              <a:solidFill>
                <a:schemeClr val="dk2"/>
              </a:solidFill>
              <a:latin typeface="Open Sans" panose="020B0606030504020204"/>
              <a:ea typeface="Open Sans" panose="020B0606030504020204"/>
              <a:cs typeface="Open Sans" panose="020B0606030504020204"/>
              <a:sym typeface="Open Sans" panose="020B0606030504020204"/>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PhAnim="0" showMasterSp="0">
  <p:cSld>
    <p:spTree>
      <p:nvGrpSpPr>
        <p:cNvPr id="218" name="Shape 218"/>
        <p:cNvGrpSpPr/>
        <p:nvPr/>
      </p:nvGrpSpPr>
      <p:grpSpPr>
        <a:xfrm>
          <a:off x="0" y="0"/>
          <a:ext cx="0" cy="0"/>
          <a:chOff x="0" y="0"/>
          <a:chExt cx="0" cy="0"/>
        </a:xfrm>
      </p:grpSpPr>
      <p:sp>
        <p:nvSpPr>
          <p:cNvPr id="219" name="Google Shape;219;g6536901989_0_470: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 name="Google Shape;220;g6536901989_0_470: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GB" sz="1800">
                <a:solidFill>
                  <a:schemeClr val="dk2"/>
                </a:solidFill>
                <a:latin typeface="Open Sans" panose="020B0606030504020204"/>
                <a:ea typeface="Open Sans" panose="020B0606030504020204"/>
                <a:cs typeface="Open Sans" panose="020B0606030504020204"/>
                <a:sym typeface="Open Sans" panose="020B0606030504020204"/>
              </a:rPr>
              <a:t>Next we have blogs...</a:t>
            </a:r>
            <a:endParaRPr lang="en-GB" sz="1800">
              <a:solidFill>
                <a:schemeClr val="dk2"/>
              </a:solidFill>
              <a:latin typeface="Open Sans" panose="020B0606030504020204"/>
              <a:ea typeface="Open Sans" panose="020B0606030504020204"/>
              <a:cs typeface="Open Sans" panose="020B0606030504020204"/>
              <a:sym typeface="Open Sans" panose="020B0606030504020204"/>
            </a:endParaRPr>
          </a:p>
          <a:p>
            <a:pPr marL="0" lvl="0" indent="0" algn="l" rtl="0">
              <a:spcBef>
                <a:spcPts val="1600"/>
              </a:spcBef>
              <a:spcAft>
                <a:spcPts val="0"/>
              </a:spcAft>
              <a:buNone/>
            </a:p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PhAnim="0" showMasterSp="0">
  <p:cSld>
    <p:spTree>
      <p:nvGrpSpPr>
        <p:cNvPr id="241" name="Shape 241"/>
        <p:cNvGrpSpPr/>
        <p:nvPr/>
      </p:nvGrpSpPr>
      <p:grpSpPr>
        <a:xfrm>
          <a:off x="0" y="0"/>
          <a:ext cx="0" cy="0"/>
          <a:chOff x="0" y="0"/>
          <a:chExt cx="0" cy="0"/>
        </a:xfrm>
      </p:grpSpPr>
      <p:sp>
        <p:nvSpPr>
          <p:cNvPr id="242" name="Google Shape;242;g6536901989_0_527: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 name="Google Shape;243;g6536901989_0_527: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GB" sz="1800">
                <a:solidFill>
                  <a:schemeClr val="dk2"/>
                </a:solidFill>
                <a:latin typeface="Open Sans" panose="020B0606030504020204"/>
                <a:ea typeface="Open Sans" panose="020B0606030504020204"/>
                <a:cs typeface="Open Sans" panose="020B0606030504020204"/>
                <a:sym typeface="Open Sans" panose="020B0606030504020204"/>
              </a:rPr>
              <a:t>Yet another example of openings for INGO engagement with us. Guidelines for blog topics are loose, but must be factual and from a reputable source.</a:t>
            </a:r>
            <a:endParaRPr lang="en-GB" sz="1800">
              <a:solidFill>
                <a:schemeClr val="dk2"/>
              </a:solidFill>
              <a:latin typeface="Open Sans" panose="020B0606030504020204"/>
              <a:ea typeface="Open Sans" panose="020B0606030504020204"/>
              <a:cs typeface="Open Sans" panose="020B0606030504020204"/>
              <a:sym typeface="Open Sans" panose="020B0606030504020204"/>
            </a:endParaRPr>
          </a:p>
          <a:p>
            <a:pPr marL="0" lvl="0" indent="0" algn="l" rtl="0">
              <a:lnSpc>
                <a:spcPct val="115000"/>
              </a:lnSpc>
              <a:spcBef>
                <a:spcPts val="0"/>
              </a:spcBef>
              <a:spcAft>
                <a:spcPts val="0"/>
              </a:spcAft>
              <a:buNone/>
            </a:pPr>
            <a:endParaRPr sz="1800">
              <a:solidFill>
                <a:schemeClr val="dk2"/>
              </a:solidFill>
              <a:latin typeface="Open Sans" panose="020B0606030504020204"/>
              <a:ea typeface="Open Sans" panose="020B0606030504020204"/>
              <a:cs typeface="Open Sans" panose="020B0606030504020204"/>
              <a:sym typeface="Open Sans" panose="020B0606030504020204"/>
            </a:endParaRPr>
          </a:p>
          <a:p>
            <a:pPr marL="0" lvl="0" indent="0" algn="l" rtl="0">
              <a:lnSpc>
                <a:spcPct val="115000"/>
              </a:lnSpc>
              <a:spcBef>
                <a:spcPts val="1600"/>
              </a:spcBef>
              <a:spcAft>
                <a:spcPts val="0"/>
              </a:spcAft>
              <a:buNone/>
            </a:pPr>
            <a:r>
              <a:rPr lang="en-GB" sz="1800">
                <a:solidFill>
                  <a:schemeClr val="dk2"/>
                </a:solidFill>
                <a:latin typeface="Open Sans" panose="020B0606030504020204"/>
                <a:ea typeface="Open Sans" panose="020B0606030504020204"/>
                <a:cs typeface="Open Sans" panose="020B0606030504020204"/>
                <a:sym typeface="Open Sans" panose="020B0606030504020204"/>
              </a:rPr>
              <a:t>This follows the same premise as webinars, but uses a different medium to communicate information. </a:t>
            </a:r>
            <a:endParaRPr sz="1800">
              <a:solidFill>
                <a:schemeClr val="dk2"/>
              </a:solidFill>
              <a:latin typeface="Open Sans" panose="020B0606030504020204"/>
              <a:ea typeface="Open Sans" panose="020B0606030504020204"/>
              <a:cs typeface="Open Sans" panose="020B0606030504020204"/>
              <a:sym typeface="Open Sans" panose="020B0606030504020204"/>
            </a:endParaRPr>
          </a:p>
          <a:p>
            <a:pPr marL="0" lvl="0" indent="0" algn="l" rtl="0">
              <a:lnSpc>
                <a:spcPct val="115000"/>
              </a:lnSpc>
              <a:spcBef>
                <a:spcPts val="1600"/>
              </a:spcBef>
              <a:spcAft>
                <a:spcPts val="0"/>
              </a:spcAft>
              <a:buNone/>
            </a:pPr>
            <a:r>
              <a:rPr lang="en-GB" sz="1800">
                <a:solidFill>
                  <a:schemeClr val="dk2"/>
                </a:solidFill>
                <a:latin typeface="Open Sans" panose="020B0606030504020204"/>
                <a:ea typeface="Open Sans" panose="020B0606030504020204"/>
                <a:cs typeface="Open Sans" panose="020B0606030504020204"/>
                <a:sym typeface="Open Sans" panose="020B0606030504020204"/>
              </a:rPr>
              <a:t>We are actively seeking both: </a:t>
            </a:r>
            <a:endParaRPr sz="1800">
              <a:solidFill>
                <a:schemeClr val="dk2"/>
              </a:solidFill>
              <a:latin typeface="Open Sans" panose="020B0606030504020204"/>
              <a:ea typeface="Open Sans" panose="020B0606030504020204"/>
              <a:cs typeface="Open Sans" panose="020B0606030504020204"/>
              <a:sym typeface="Open Sans" panose="020B0606030504020204"/>
            </a:endParaRPr>
          </a:p>
          <a:p>
            <a:pPr marL="457200" lvl="0" indent="-342900" algn="l" rtl="0">
              <a:lnSpc>
                <a:spcPct val="115000"/>
              </a:lnSpc>
              <a:spcBef>
                <a:spcPts val="1600"/>
              </a:spcBef>
              <a:spcAft>
                <a:spcPts val="0"/>
              </a:spcAft>
              <a:buClr>
                <a:schemeClr val="dk2"/>
              </a:buClr>
              <a:buSzPts val="1800"/>
              <a:buFont typeface="Open Sans" panose="020B0606030504020204"/>
              <a:buAutoNum type="arabicPeriod"/>
            </a:pPr>
            <a:r>
              <a:rPr lang="en-GB" sz="1800">
                <a:solidFill>
                  <a:schemeClr val="dk2"/>
                </a:solidFill>
                <a:latin typeface="Open Sans" panose="020B0606030504020204"/>
                <a:ea typeface="Open Sans" panose="020B0606030504020204"/>
                <a:cs typeface="Open Sans" panose="020B0606030504020204"/>
                <a:sym typeface="Open Sans" panose="020B0606030504020204"/>
              </a:rPr>
              <a:t>Prospective w</a:t>
            </a:r>
            <a:r>
              <a:rPr lang="en-GB" sz="1800">
                <a:solidFill>
                  <a:schemeClr val="dk2"/>
                </a:solidFill>
                <a:latin typeface="Open Sans" panose="020B0606030504020204"/>
                <a:ea typeface="Open Sans" panose="020B0606030504020204"/>
                <a:cs typeface="Open Sans" panose="020B0606030504020204"/>
                <a:sym typeface="Open Sans" panose="020B0606030504020204"/>
              </a:rPr>
              <a:t>ebinar presenters, and </a:t>
            </a:r>
            <a:endParaRPr sz="1800">
              <a:solidFill>
                <a:schemeClr val="dk2"/>
              </a:solidFill>
              <a:latin typeface="Open Sans" panose="020B0606030504020204"/>
              <a:ea typeface="Open Sans" panose="020B0606030504020204"/>
              <a:cs typeface="Open Sans" panose="020B0606030504020204"/>
              <a:sym typeface="Open Sans" panose="020B0606030504020204"/>
            </a:endParaRPr>
          </a:p>
          <a:p>
            <a:pPr marL="457200" lvl="0" indent="-342900" algn="l" rtl="0">
              <a:lnSpc>
                <a:spcPct val="115000"/>
              </a:lnSpc>
              <a:spcBef>
                <a:spcPts val="0"/>
              </a:spcBef>
              <a:spcAft>
                <a:spcPts val="0"/>
              </a:spcAft>
              <a:buClr>
                <a:schemeClr val="dk2"/>
              </a:buClr>
              <a:buSzPts val="1800"/>
              <a:buFont typeface="Open Sans" panose="020B0606030504020204"/>
              <a:buAutoNum type="arabicPeriod"/>
            </a:pPr>
            <a:r>
              <a:rPr lang="en-GB" sz="1800">
                <a:solidFill>
                  <a:schemeClr val="dk2"/>
                </a:solidFill>
                <a:latin typeface="Open Sans" panose="020B0606030504020204"/>
                <a:ea typeface="Open Sans" panose="020B0606030504020204"/>
                <a:cs typeface="Open Sans" panose="020B0606030504020204"/>
                <a:sym typeface="Open Sans" panose="020B0606030504020204"/>
              </a:rPr>
              <a:t>O</a:t>
            </a:r>
            <a:r>
              <a:rPr lang="en-GB" sz="1800">
                <a:solidFill>
                  <a:schemeClr val="dk2"/>
                </a:solidFill>
                <a:latin typeface="Open Sans" panose="020B0606030504020204"/>
                <a:ea typeface="Open Sans" panose="020B0606030504020204"/>
                <a:cs typeface="Open Sans" panose="020B0606030504020204"/>
                <a:sym typeface="Open Sans" panose="020B0606030504020204"/>
              </a:rPr>
              <a:t>ne-off or repeat contributors to our educational blog series</a:t>
            </a:r>
            <a:endParaRPr sz="1800">
              <a:solidFill>
                <a:schemeClr val="dk2"/>
              </a:solidFill>
              <a:latin typeface="Open Sans" panose="020B0606030504020204"/>
              <a:ea typeface="Open Sans" panose="020B0606030504020204"/>
              <a:cs typeface="Open Sans" panose="020B0606030504020204"/>
              <a:sym typeface="Open Sans" panose="020B0606030504020204"/>
            </a:endParaRPr>
          </a:p>
          <a:p>
            <a:pPr marL="0" lvl="0" indent="0" algn="l" rtl="0">
              <a:lnSpc>
                <a:spcPct val="115000"/>
              </a:lnSpc>
              <a:spcBef>
                <a:spcPts val="1600"/>
              </a:spcBef>
              <a:spcAft>
                <a:spcPts val="1600"/>
              </a:spcAft>
              <a:buNone/>
            </a:p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PhAnim="0" showMasterSp="0">
  <p:cSld>
    <p:spTree>
      <p:nvGrpSpPr>
        <p:cNvPr id="247" name="Shape 247"/>
        <p:cNvGrpSpPr/>
        <p:nvPr/>
      </p:nvGrpSpPr>
      <p:grpSpPr>
        <a:xfrm>
          <a:off x="0" y="0"/>
          <a:ext cx="0" cy="0"/>
          <a:chOff x="0" y="0"/>
          <a:chExt cx="0" cy="0"/>
        </a:xfrm>
      </p:grpSpPr>
      <p:sp>
        <p:nvSpPr>
          <p:cNvPr id="248" name="Google Shape;248;g6536901989_0_504: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9" name="Google Shape;249;g6536901989_0_504: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GB" sz="1800">
                <a:solidFill>
                  <a:schemeClr val="dk2"/>
                </a:solidFill>
                <a:latin typeface="Open Sans" panose="020B0606030504020204"/>
                <a:ea typeface="Open Sans" panose="020B0606030504020204"/>
                <a:cs typeface="Open Sans" panose="020B0606030504020204"/>
                <a:sym typeface="Open Sans" panose="020B0606030504020204"/>
              </a:rPr>
              <a:t>And finally, Discussion Forums</a:t>
            </a:r>
            <a:r>
              <a:rPr lang="en-GB" sz="1800">
                <a:solidFill>
                  <a:schemeClr val="dk2"/>
                </a:solidFill>
                <a:latin typeface="Open Sans" panose="020B0606030504020204"/>
                <a:ea typeface="Open Sans" panose="020B0606030504020204"/>
                <a:cs typeface="Open Sans" panose="020B0606030504020204"/>
                <a:sym typeface="Open Sans" panose="020B0606030504020204"/>
              </a:rPr>
              <a:t>...</a:t>
            </a:r>
            <a:endParaRPr lang="en-GB" sz="1800">
              <a:solidFill>
                <a:schemeClr val="dk2"/>
              </a:solidFill>
              <a:latin typeface="Open Sans" panose="020B0606030504020204"/>
              <a:ea typeface="Open Sans" panose="020B0606030504020204"/>
              <a:cs typeface="Open Sans" panose="020B0606030504020204"/>
              <a:sym typeface="Open Sans" panose="020B0606030504020204"/>
            </a:endParaRPr>
          </a:p>
          <a:p>
            <a:pPr marL="0" lvl="0" indent="0" algn="l" rtl="0">
              <a:spcBef>
                <a:spcPts val="1600"/>
              </a:spcBef>
              <a:spcAft>
                <a:spcPts val="0"/>
              </a:spcAft>
              <a:buNone/>
            </a:p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PhAnim="0" showMasterSp="0">
  <p:cSld>
    <p:spTree>
      <p:nvGrpSpPr>
        <p:cNvPr id="271" name="Shape 271"/>
        <p:cNvGrpSpPr/>
        <p:nvPr/>
      </p:nvGrpSpPr>
      <p:grpSpPr>
        <a:xfrm>
          <a:off x="0" y="0"/>
          <a:ext cx="0" cy="0"/>
          <a:chOff x="0" y="0"/>
          <a:chExt cx="0" cy="0"/>
        </a:xfrm>
      </p:grpSpPr>
      <p:sp>
        <p:nvSpPr>
          <p:cNvPr id="272" name="Google Shape;272;g6536901989_0_535: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3" name="Google Shape;273;g6536901989_0_535: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GB" sz="1800">
                <a:solidFill>
                  <a:schemeClr val="dk2"/>
                </a:solidFill>
                <a:latin typeface="Open Sans" panose="020B0606030504020204"/>
                <a:ea typeface="Open Sans" panose="020B0606030504020204"/>
                <a:cs typeface="Open Sans" panose="020B0606030504020204"/>
                <a:sym typeface="Open Sans" panose="020B0606030504020204"/>
              </a:rPr>
              <a:t>Quite </a:t>
            </a:r>
            <a:r>
              <a:rPr lang="en-GB" sz="1800">
                <a:solidFill>
                  <a:schemeClr val="dk2"/>
                </a:solidFill>
                <a:latin typeface="Open Sans" panose="020B0606030504020204"/>
                <a:ea typeface="Open Sans" panose="020B0606030504020204"/>
                <a:cs typeface="Open Sans" panose="020B0606030504020204"/>
                <a:sym typeface="Open Sans" panose="020B0606030504020204"/>
              </a:rPr>
              <a:t>straightforward… a means of connecting others and providing a space for constructive conversation.</a:t>
            </a:r>
            <a:endParaRPr lang="en-GB" sz="1800">
              <a:solidFill>
                <a:schemeClr val="dk2"/>
              </a:solidFill>
              <a:latin typeface="Open Sans" panose="020B0606030504020204"/>
              <a:ea typeface="Open Sans" panose="020B0606030504020204"/>
              <a:cs typeface="Open Sans" panose="020B0606030504020204"/>
              <a:sym typeface="Open Sans" panose="020B0606030504020204"/>
            </a:endParaRPr>
          </a:p>
          <a:p>
            <a:pPr marL="0" lvl="0" indent="0" algn="l" rtl="0">
              <a:lnSpc>
                <a:spcPct val="115000"/>
              </a:lnSpc>
              <a:spcBef>
                <a:spcPts val="1600"/>
              </a:spcBef>
              <a:spcAft>
                <a:spcPts val="1600"/>
              </a:spcAft>
              <a:buNone/>
            </a:p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PhAnim="0" showMasterSp="0">
  <p:cSld>
    <p:spTree>
      <p:nvGrpSpPr>
        <p:cNvPr id="277" name="Shape 277"/>
        <p:cNvGrpSpPr/>
        <p:nvPr/>
      </p:nvGrpSpPr>
      <p:grpSpPr>
        <a:xfrm>
          <a:off x="0" y="0"/>
          <a:ext cx="0" cy="0"/>
          <a:chOff x="0" y="0"/>
          <a:chExt cx="0" cy="0"/>
        </a:xfrm>
      </p:grpSpPr>
      <p:sp>
        <p:nvSpPr>
          <p:cNvPr id="278" name="Google Shape;278;g6536901989_0_588: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9" name="Google Shape;279;g6536901989_0_588: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GB" sz="1800">
                <a:solidFill>
                  <a:schemeClr val="dk2"/>
                </a:solidFill>
                <a:latin typeface="Open Sans" panose="020B0606030504020204"/>
                <a:ea typeface="Open Sans" panose="020B0606030504020204"/>
                <a:cs typeface="Open Sans" panose="020B0606030504020204"/>
                <a:sym typeface="Open Sans" panose="020B0606030504020204"/>
              </a:rPr>
              <a:t>And so, this visualisation summarises our project…</a:t>
            </a:r>
            <a:endParaRPr sz="1800">
              <a:solidFill>
                <a:schemeClr val="dk2"/>
              </a:solidFill>
              <a:latin typeface="Open Sans" panose="020B0606030504020204"/>
              <a:ea typeface="Open Sans" panose="020B0606030504020204"/>
              <a:cs typeface="Open Sans" panose="020B0606030504020204"/>
              <a:sym typeface="Open Sans" panose="020B0606030504020204"/>
            </a:endParaRPr>
          </a:p>
          <a:p>
            <a:pPr marL="0" lvl="0" indent="0" algn="l" rtl="0">
              <a:lnSpc>
                <a:spcPct val="115000"/>
              </a:lnSpc>
              <a:spcBef>
                <a:spcPts val="1600"/>
              </a:spcBef>
              <a:spcAft>
                <a:spcPts val="0"/>
              </a:spcAft>
              <a:buNone/>
            </a:pPr>
            <a:endParaRPr lang="en-GB" sz="1800">
              <a:solidFill>
                <a:schemeClr val="dk2"/>
              </a:solidFill>
              <a:latin typeface="Open Sans" panose="020B0606030504020204"/>
              <a:ea typeface="Open Sans" panose="020B0606030504020204"/>
              <a:cs typeface="Open Sans" panose="020B0606030504020204"/>
              <a:sym typeface="Open Sans" panose="020B0606030504020204"/>
            </a:endParaRPr>
          </a:p>
          <a:p>
            <a:pPr marL="0" lvl="0" indent="0" algn="l" rtl="0">
              <a:lnSpc>
                <a:spcPct val="115000"/>
              </a:lnSpc>
              <a:spcBef>
                <a:spcPts val="1600"/>
              </a:spcBef>
              <a:spcAft>
                <a:spcPts val="0"/>
              </a:spcAft>
              <a:buNone/>
            </a:pPr>
            <a:r>
              <a:rPr lang="en-GB" sz="1800">
                <a:solidFill>
                  <a:schemeClr val="dk2"/>
                </a:solidFill>
                <a:latin typeface="Open Sans" panose="020B0606030504020204"/>
                <a:ea typeface="Open Sans" panose="020B0606030504020204"/>
                <a:cs typeface="Open Sans" panose="020B0606030504020204"/>
                <a:sym typeface="Open Sans" panose="020B0606030504020204"/>
              </a:rPr>
              <a:t>There are other initiatives we are acting on at the moment, such as developing lesson plans for schools on the SDGs and so on, but for time</a:t>
            </a:r>
            <a:r>
              <a:rPr lang="en-NZ" altLang="en-GB" sz="1800">
                <a:solidFill>
                  <a:schemeClr val="dk2"/>
                </a:solidFill>
                <a:latin typeface="Open Sans" panose="020B0606030504020204"/>
                <a:ea typeface="Open Sans" panose="020B0606030504020204"/>
                <a:cs typeface="Open Sans" panose="020B0606030504020204"/>
                <a:sym typeface="Open Sans" panose="020B0606030504020204"/>
              </a:rPr>
              <a:t>'</a:t>
            </a:r>
            <a:r>
              <a:rPr lang="en-GB" sz="1800">
                <a:solidFill>
                  <a:schemeClr val="dk2"/>
                </a:solidFill>
                <a:latin typeface="Open Sans" panose="020B0606030504020204"/>
                <a:ea typeface="Open Sans" panose="020B0606030504020204"/>
                <a:cs typeface="Open Sans" panose="020B0606030504020204"/>
                <a:sym typeface="Open Sans" panose="020B0606030504020204"/>
              </a:rPr>
              <a:t>s sake, I can</a:t>
            </a:r>
            <a:r>
              <a:rPr lang="en-NZ" altLang="en-GB" sz="1800">
                <a:solidFill>
                  <a:schemeClr val="dk2"/>
                </a:solidFill>
                <a:latin typeface="Open Sans" panose="020B0606030504020204"/>
                <a:ea typeface="Open Sans" panose="020B0606030504020204"/>
                <a:cs typeface="Open Sans" panose="020B0606030504020204"/>
                <a:sym typeface="Open Sans" panose="020B0606030504020204"/>
              </a:rPr>
              <a:t>'</a:t>
            </a:r>
            <a:r>
              <a:rPr lang="en-GB" sz="1800">
                <a:solidFill>
                  <a:schemeClr val="dk2"/>
                </a:solidFill>
                <a:latin typeface="Open Sans" panose="020B0606030504020204"/>
                <a:ea typeface="Open Sans" panose="020B0606030504020204"/>
                <a:cs typeface="Open Sans" panose="020B0606030504020204"/>
                <a:sym typeface="Open Sans" panose="020B0606030504020204"/>
              </a:rPr>
              <a:t>t elaborate on those just here.</a:t>
            </a:r>
            <a:endParaRPr sz="1800">
              <a:solidFill>
                <a:schemeClr val="dk2"/>
              </a:solidFill>
              <a:latin typeface="Open Sans" panose="020B0606030504020204"/>
              <a:ea typeface="Open Sans" panose="020B0606030504020204"/>
              <a:cs typeface="Open Sans" panose="020B0606030504020204"/>
              <a:sym typeface="Open Sans" panose="020B0606030504020204"/>
            </a:endParaRPr>
          </a:p>
          <a:p>
            <a:pPr marL="0" lvl="0" indent="0" algn="l" rtl="0">
              <a:lnSpc>
                <a:spcPct val="115000"/>
              </a:lnSpc>
              <a:spcBef>
                <a:spcPts val="1600"/>
              </a:spcBef>
              <a:spcAft>
                <a:spcPts val="0"/>
              </a:spcAft>
              <a:buNone/>
            </a:pPr>
            <a:endParaRPr sz="1800">
              <a:solidFill>
                <a:schemeClr val="dk2"/>
              </a:solidFill>
              <a:latin typeface="Open Sans" panose="020B0606030504020204"/>
              <a:ea typeface="Open Sans" panose="020B0606030504020204"/>
              <a:cs typeface="Open Sans" panose="020B0606030504020204"/>
              <a:sym typeface="Open Sans" panose="020B0606030504020204"/>
            </a:endParaRPr>
          </a:p>
          <a:p>
            <a:pPr marL="0" lvl="0" indent="0" algn="l" rtl="0">
              <a:spcBef>
                <a:spcPts val="1600"/>
              </a:spcBef>
              <a:spcAft>
                <a:spcPts val="0"/>
              </a:spcAft>
              <a:buNone/>
            </a:p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PhAnim="0" showMasterSp="0">
  <p:cSld>
    <p:spTree>
      <p:nvGrpSpPr>
        <p:cNvPr id="301" name="Shape 301"/>
        <p:cNvGrpSpPr/>
        <p:nvPr/>
      </p:nvGrpSpPr>
      <p:grpSpPr>
        <a:xfrm>
          <a:off x="0" y="0"/>
          <a:ext cx="0" cy="0"/>
          <a:chOff x="0" y="0"/>
          <a:chExt cx="0" cy="0"/>
        </a:xfrm>
      </p:grpSpPr>
      <p:sp>
        <p:nvSpPr>
          <p:cNvPr id="302" name="Google Shape;302;g6536901989_0_345: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3" name="Google Shape;303;g6536901989_0_345: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GB" sz="1800">
                <a:solidFill>
                  <a:schemeClr val="dk2"/>
                </a:solidFill>
                <a:latin typeface="Open Sans" panose="020B0606030504020204"/>
                <a:ea typeface="Open Sans" panose="020B0606030504020204"/>
                <a:cs typeface="Open Sans" panose="020B0606030504020204"/>
                <a:sym typeface="Open Sans" panose="020B0606030504020204"/>
              </a:rPr>
              <a:t>T</a:t>
            </a:r>
            <a:r>
              <a:rPr lang="en-GB" sz="1800">
                <a:solidFill>
                  <a:schemeClr val="dk2"/>
                </a:solidFill>
                <a:latin typeface="Open Sans" panose="020B0606030504020204"/>
                <a:ea typeface="Open Sans" panose="020B0606030504020204"/>
                <a:cs typeface="Open Sans" panose="020B0606030504020204"/>
                <a:sym typeface="Open Sans" panose="020B0606030504020204"/>
              </a:rPr>
              <a:t>hank you for your attention, </a:t>
            </a:r>
            <a:r>
              <a:rPr lang="en-GB" sz="1800" b="1" u="sng">
                <a:solidFill>
                  <a:schemeClr val="dk2"/>
                </a:solidFill>
                <a:latin typeface="Open Sans" panose="020B0606030504020204"/>
                <a:ea typeface="Open Sans" panose="020B0606030504020204"/>
                <a:cs typeface="Open Sans" panose="020B0606030504020204"/>
                <a:sym typeface="Open Sans" panose="020B0606030504020204"/>
              </a:rPr>
              <a:t>and on behalf of VUW</a:t>
            </a:r>
            <a:r>
              <a:rPr lang="en-GB" sz="1800">
                <a:solidFill>
                  <a:schemeClr val="dk2"/>
                </a:solidFill>
                <a:latin typeface="Open Sans" panose="020B0606030504020204"/>
                <a:ea typeface="Open Sans" panose="020B0606030504020204"/>
                <a:cs typeface="Open Sans" panose="020B0606030504020204"/>
                <a:sym typeface="Open Sans" panose="020B0606030504020204"/>
              </a:rPr>
              <a:t> we formally invite you and the organizations you represent to collaborate with us.</a:t>
            </a:r>
            <a:endParaRPr lang="en-GB" sz="1800">
              <a:solidFill>
                <a:schemeClr val="dk2"/>
              </a:solidFill>
              <a:latin typeface="Open Sans" panose="020B0606030504020204"/>
              <a:ea typeface="Open Sans" panose="020B0606030504020204"/>
              <a:cs typeface="Open Sans" panose="020B0606030504020204"/>
              <a:sym typeface="Open Sans" panose="020B0606030504020204"/>
            </a:endParaRPr>
          </a:p>
          <a:p>
            <a:pPr marL="0" lvl="0" indent="0" algn="l" rtl="0">
              <a:lnSpc>
                <a:spcPct val="115000"/>
              </a:lnSpc>
              <a:spcBef>
                <a:spcPts val="0"/>
              </a:spcBef>
              <a:spcAft>
                <a:spcPts val="0"/>
              </a:spcAft>
              <a:buNone/>
            </a:pPr>
            <a:endParaRPr sz="1800">
              <a:solidFill>
                <a:schemeClr val="dk2"/>
              </a:solidFill>
              <a:latin typeface="Open Sans" panose="020B0606030504020204"/>
              <a:ea typeface="Open Sans" panose="020B0606030504020204"/>
              <a:cs typeface="Open Sans" panose="020B0606030504020204"/>
              <a:sym typeface="Open Sans" panose="020B0606030504020204"/>
            </a:endParaRPr>
          </a:p>
          <a:p>
            <a:pPr marL="0" lvl="0" indent="0" algn="l" rtl="0">
              <a:lnSpc>
                <a:spcPct val="115000"/>
              </a:lnSpc>
              <a:spcBef>
                <a:spcPts val="1600"/>
              </a:spcBef>
              <a:spcAft>
                <a:spcPts val="0"/>
              </a:spcAft>
              <a:buNone/>
            </a:pPr>
            <a:r>
              <a:rPr lang="en-GB" sz="1800">
                <a:solidFill>
                  <a:schemeClr val="dk2"/>
                </a:solidFill>
                <a:latin typeface="Open Sans" panose="020B0606030504020204"/>
                <a:ea typeface="Open Sans" panose="020B0606030504020204"/>
                <a:cs typeface="Open Sans" panose="020B0606030504020204"/>
                <a:sym typeface="Open Sans" panose="020B0606030504020204"/>
              </a:rPr>
              <a:t>Feel free to seek me out here today, or for simplicity you can use the </a:t>
            </a:r>
            <a:r>
              <a:rPr lang="en-NZ" altLang="en-GB" sz="1800">
                <a:solidFill>
                  <a:schemeClr val="dk2"/>
                </a:solidFill>
                <a:latin typeface="Open Sans" panose="020B0606030504020204"/>
                <a:ea typeface="Open Sans" panose="020B0606030504020204"/>
                <a:cs typeface="Open Sans" panose="020B0606030504020204"/>
                <a:sym typeface="Open Sans" panose="020B0606030504020204"/>
              </a:rPr>
              <a:t>'</a:t>
            </a:r>
            <a:r>
              <a:rPr lang="en-GB" sz="1800">
                <a:solidFill>
                  <a:schemeClr val="dk2"/>
                </a:solidFill>
                <a:latin typeface="Open Sans" panose="020B0606030504020204"/>
                <a:ea typeface="Open Sans" panose="020B0606030504020204"/>
                <a:cs typeface="Open Sans" panose="020B0606030504020204"/>
                <a:sym typeface="Open Sans" panose="020B0606030504020204"/>
              </a:rPr>
              <a:t>Contact Us</a:t>
            </a:r>
            <a:r>
              <a:rPr lang="en-NZ" altLang="en-GB" sz="1800">
                <a:solidFill>
                  <a:schemeClr val="dk2"/>
                </a:solidFill>
                <a:latin typeface="Open Sans" panose="020B0606030504020204"/>
                <a:ea typeface="Open Sans" panose="020B0606030504020204"/>
                <a:cs typeface="Open Sans" panose="020B0606030504020204"/>
                <a:sym typeface="Open Sans" panose="020B0606030504020204"/>
              </a:rPr>
              <a:t>'</a:t>
            </a:r>
            <a:r>
              <a:rPr lang="en-GB" sz="1800">
                <a:solidFill>
                  <a:schemeClr val="dk2"/>
                </a:solidFill>
                <a:latin typeface="Open Sans" panose="020B0606030504020204"/>
                <a:ea typeface="Open Sans" panose="020B0606030504020204"/>
                <a:cs typeface="Open Sans" panose="020B0606030504020204"/>
                <a:sym typeface="Open Sans" panose="020B0606030504020204"/>
              </a:rPr>
              <a:t> form available on our website at</a:t>
            </a:r>
            <a:r>
              <a:rPr lang="en-NZ" altLang="en-GB" sz="1800">
                <a:solidFill>
                  <a:schemeClr val="dk2"/>
                </a:solidFill>
                <a:latin typeface="Open Sans" panose="020B0606030504020204"/>
                <a:ea typeface="Open Sans" panose="020B0606030504020204"/>
                <a:cs typeface="Open Sans" panose="020B0606030504020204"/>
                <a:sym typeface="Open Sans" panose="020B0606030504020204"/>
              </a:rPr>
              <a:t>:</a:t>
            </a:r>
            <a:r>
              <a:rPr lang="en-GB" sz="1800">
                <a:solidFill>
                  <a:schemeClr val="dk2"/>
                </a:solidFill>
                <a:latin typeface="Open Sans" panose="020B0606030504020204"/>
                <a:ea typeface="Open Sans" panose="020B0606030504020204"/>
                <a:cs typeface="Open Sans" panose="020B0606030504020204"/>
                <a:sym typeface="Open Sans" panose="020B0606030504020204"/>
              </a:rPr>
              <a:t> </a:t>
            </a:r>
            <a:endParaRPr lang="en-GB" sz="1800">
              <a:solidFill>
                <a:schemeClr val="dk2"/>
              </a:solidFill>
              <a:latin typeface="Open Sans" panose="020B0606030504020204"/>
              <a:ea typeface="Open Sans" panose="020B0606030504020204"/>
              <a:cs typeface="Open Sans" panose="020B0606030504020204"/>
              <a:sym typeface="Open Sans" panose="020B0606030504020204"/>
            </a:endParaRPr>
          </a:p>
          <a:p>
            <a:pPr marL="0" lvl="0" indent="0" algn="l" rtl="0">
              <a:lnSpc>
                <a:spcPct val="115000"/>
              </a:lnSpc>
              <a:spcBef>
                <a:spcPts val="1600"/>
              </a:spcBef>
              <a:spcAft>
                <a:spcPts val="0"/>
              </a:spcAft>
              <a:buNone/>
            </a:pPr>
            <a:r>
              <a:rPr lang="en-GB" sz="1800">
                <a:solidFill>
                  <a:schemeClr val="dk2"/>
                </a:solidFill>
                <a:latin typeface="Open Sans" panose="020B0606030504020204"/>
                <a:ea typeface="Open Sans" panose="020B0606030504020204"/>
                <a:cs typeface="Open Sans" panose="020B0606030504020204"/>
                <a:sym typeface="Open Sans" panose="020B0606030504020204"/>
              </a:rPr>
              <a:t>SDG.org.nz/contact-us/</a:t>
            </a:r>
            <a:endParaRPr lang="en-GB" sz="1800">
              <a:solidFill>
                <a:schemeClr val="dk2"/>
              </a:solidFill>
              <a:latin typeface="Open Sans" panose="020B0606030504020204"/>
              <a:ea typeface="Open Sans" panose="020B0606030504020204"/>
              <a:cs typeface="Open Sans" panose="020B0606030504020204"/>
              <a:sym typeface="Open Sans" panose="020B0606030504020204"/>
            </a:endParaRPr>
          </a:p>
          <a:p>
            <a:pPr marL="0" lvl="0" indent="0" algn="l" rtl="0">
              <a:lnSpc>
                <a:spcPct val="115000"/>
              </a:lnSpc>
              <a:spcBef>
                <a:spcPts val="1600"/>
              </a:spcBef>
              <a:spcAft>
                <a:spcPts val="0"/>
              </a:spcAft>
              <a:buNone/>
            </a:pPr>
            <a:endParaRPr sz="1800">
              <a:solidFill>
                <a:schemeClr val="dk2"/>
              </a:solidFill>
              <a:latin typeface="Open Sans" panose="020B0606030504020204"/>
              <a:ea typeface="Open Sans" panose="020B0606030504020204"/>
              <a:cs typeface="Open Sans" panose="020B0606030504020204"/>
              <a:sym typeface="Open Sans" panose="020B0606030504020204"/>
            </a:endParaRPr>
          </a:p>
          <a:p>
            <a:pPr marL="0" lvl="0" indent="0" algn="l" rtl="0">
              <a:lnSpc>
                <a:spcPct val="115000"/>
              </a:lnSpc>
              <a:spcBef>
                <a:spcPts val="1600"/>
              </a:spcBef>
              <a:spcAft>
                <a:spcPts val="1600"/>
              </a:spcAft>
              <a:buNone/>
            </a:pPr>
            <a:r>
              <a:rPr lang="en-GB" sz="1800">
                <a:solidFill>
                  <a:schemeClr val="dk2"/>
                </a:solidFill>
                <a:latin typeface="Open Sans" panose="020B0606030504020204"/>
                <a:ea typeface="Open Sans" panose="020B0606030504020204"/>
                <a:cs typeface="Open Sans" panose="020B0606030504020204"/>
                <a:sym typeface="Open Sans" panose="020B0606030504020204"/>
              </a:rPr>
              <a:t>Thank you, again.</a:t>
            </a:r>
            <a:endParaRPr sz="1800">
              <a:solidFill>
                <a:schemeClr val="dk2"/>
              </a:solidFill>
              <a:latin typeface="Open Sans" panose="020B0606030504020204"/>
              <a:ea typeface="Open Sans" panose="020B0606030504020204"/>
              <a:cs typeface="Open Sans" panose="020B0606030504020204"/>
              <a:sym typeface="Open Sans" panose="020B0606030504020204"/>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PhAnim="0" showMasterSp="0">
  <p:cSld>
    <p:spTree>
      <p:nvGrpSpPr>
        <p:cNvPr id="72" name="Shape 72"/>
        <p:cNvGrpSpPr/>
        <p:nvPr/>
      </p:nvGrpSpPr>
      <p:grpSpPr>
        <a:xfrm>
          <a:off x="0" y="0"/>
          <a:ext cx="0" cy="0"/>
          <a:chOff x="0" y="0"/>
          <a:chExt cx="0" cy="0"/>
        </a:xfrm>
      </p:grpSpPr>
      <p:sp>
        <p:nvSpPr>
          <p:cNvPr id="73" name="Google Shape;73;g6536901989_0_289: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6536901989_0_289: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GB" sz="1800">
                <a:solidFill>
                  <a:schemeClr val="dk2"/>
                </a:solidFill>
                <a:latin typeface="Open Sans" panose="020B0606030504020204"/>
                <a:ea typeface="Open Sans" panose="020B0606030504020204"/>
                <a:cs typeface="Open Sans" panose="020B0606030504020204"/>
                <a:sym typeface="Open Sans" panose="020B0606030504020204"/>
              </a:rPr>
              <a:t>We know partnerships between academia, INGOs, and multiple actors often generates:</a:t>
            </a:r>
            <a:endParaRPr sz="1800">
              <a:solidFill>
                <a:schemeClr val="dk2"/>
              </a:solidFill>
              <a:latin typeface="Open Sans" panose="020B0606030504020204"/>
              <a:ea typeface="Open Sans" panose="020B0606030504020204"/>
              <a:cs typeface="Open Sans" panose="020B0606030504020204"/>
              <a:sym typeface="Open Sans" panose="020B0606030504020204"/>
            </a:endParaRPr>
          </a:p>
          <a:p>
            <a:pPr marL="457200" lvl="0" indent="-342900" algn="l" rtl="0">
              <a:lnSpc>
                <a:spcPct val="115000"/>
              </a:lnSpc>
              <a:spcBef>
                <a:spcPts val="1600"/>
              </a:spcBef>
              <a:spcAft>
                <a:spcPts val="0"/>
              </a:spcAft>
              <a:buClr>
                <a:schemeClr val="dk2"/>
              </a:buClr>
              <a:buSzPts val="1800"/>
              <a:buFont typeface="Open Sans" panose="020B0606030504020204"/>
              <a:buChar char="●"/>
            </a:pPr>
            <a:r>
              <a:rPr lang="en-GB" sz="1800">
                <a:solidFill>
                  <a:schemeClr val="dk2"/>
                </a:solidFill>
                <a:latin typeface="Open Sans" panose="020B0606030504020204"/>
                <a:ea typeface="Open Sans" panose="020B0606030504020204"/>
                <a:cs typeface="Open Sans" panose="020B0606030504020204"/>
                <a:sym typeface="Open Sans" panose="020B0606030504020204"/>
              </a:rPr>
              <a:t>new knowledge, </a:t>
            </a:r>
            <a:endParaRPr sz="1800">
              <a:solidFill>
                <a:schemeClr val="dk2"/>
              </a:solidFill>
              <a:latin typeface="Open Sans" panose="020B0606030504020204"/>
              <a:ea typeface="Open Sans" panose="020B0606030504020204"/>
              <a:cs typeface="Open Sans" panose="020B0606030504020204"/>
              <a:sym typeface="Open Sans" panose="020B0606030504020204"/>
            </a:endParaRPr>
          </a:p>
          <a:p>
            <a:pPr marL="457200" lvl="0" indent="-342900" algn="l" rtl="0">
              <a:lnSpc>
                <a:spcPct val="115000"/>
              </a:lnSpc>
              <a:spcBef>
                <a:spcPts val="0"/>
              </a:spcBef>
              <a:spcAft>
                <a:spcPts val="0"/>
              </a:spcAft>
              <a:buClr>
                <a:schemeClr val="dk2"/>
              </a:buClr>
              <a:buSzPts val="1800"/>
              <a:buFont typeface="Open Sans" panose="020B0606030504020204"/>
              <a:buChar char="●"/>
            </a:pPr>
            <a:r>
              <a:rPr lang="en-GB" sz="1800">
                <a:solidFill>
                  <a:schemeClr val="dk2"/>
                </a:solidFill>
                <a:latin typeface="Open Sans" panose="020B0606030504020204"/>
                <a:ea typeface="Open Sans" panose="020B0606030504020204"/>
                <a:cs typeface="Open Sans" panose="020B0606030504020204"/>
                <a:sym typeface="Open Sans" panose="020B0606030504020204"/>
              </a:rPr>
              <a:t>innovation, and </a:t>
            </a:r>
            <a:endParaRPr sz="1800">
              <a:solidFill>
                <a:schemeClr val="dk2"/>
              </a:solidFill>
              <a:latin typeface="Open Sans" panose="020B0606030504020204"/>
              <a:ea typeface="Open Sans" panose="020B0606030504020204"/>
              <a:cs typeface="Open Sans" panose="020B0606030504020204"/>
              <a:sym typeface="Open Sans" panose="020B0606030504020204"/>
            </a:endParaRPr>
          </a:p>
          <a:p>
            <a:pPr marL="457200" lvl="0" indent="-342900" algn="l" rtl="0">
              <a:lnSpc>
                <a:spcPct val="115000"/>
              </a:lnSpc>
              <a:spcBef>
                <a:spcPts val="0"/>
              </a:spcBef>
              <a:spcAft>
                <a:spcPts val="0"/>
              </a:spcAft>
              <a:buClr>
                <a:schemeClr val="dk2"/>
              </a:buClr>
              <a:buSzPts val="1800"/>
              <a:buFont typeface="Open Sans" panose="020B0606030504020204"/>
              <a:buChar char="●"/>
            </a:pPr>
            <a:r>
              <a:rPr lang="en-GB" sz="1800">
                <a:solidFill>
                  <a:schemeClr val="dk2"/>
                </a:solidFill>
                <a:latin typeface="Open Sans" panose="020B0606030504020204"/>
                <a:ea typeface="Open Sans" panose="020B0606030504020204"/>
                <a:cs typeface="Open Sans" panose="020B0606030504020204"/>
                <a:sym typeface="Open Sans" panose="020B0606030504020204"/>
              </a:rPr>
              <a:t>morphs policies </a:t>
            </a:r>
            <a:endParaRPr sz="1800">
              <a:solidFill>
                <a:schemeClr val="dk2"/>
              </a:solidFill>
              <a:latin typeface="Open Sans" panose="020B0606030504020204"/>
              <a:ea typeface="Open Sans" panose="020B0606030504020204"/>
              <a:cs typeface="Open Sans" panose="020B0606030504020204"/>
              <a:sym typeface="Open Sans" panose="020B0606030504020204"/>
            </a:endParaRPr>
          </a:p>
          <a:p>
            <a:pPr marL="0" lvl="0" indent="0" algn="l" rtl="0">
              <a:lnSpc>
                <a:spcPct val="115000"/>
              </a:lnSpc>
              <a:spcBef>
                <a:spcPts val="1600"/>
              </a:spcBef>
              <a:spcAft>
                <a:spcPts val="0"/>
              </a:spcAft>
              <a:buNone/>
            </a:pPr>
            <a:r>
              <a:rPr lang="en-GB" sz="1800">
                <a:solidFill>
                  <a:schemeClr val="dk2"/>
                </a:solidFill>
                <a:latin typeface="Open Sans" panose="020B0606030504020204"/>
                <a:ea typeface="Open Sans" panose="020B0606030504020204"/>
                <a:cs typeface="Open Sans" panose="020B0606030504020204"/>
                <a:sym typeface="Open Sans" panose="020B0606030504020204"/>
              </a:rPr>
              <a:t>to tackle complex challenges [like the SDGs].</a:t>
            </a:r>
            <a:endParaRPr lang="en-GB" sz="1800">
              <a:solidFill>
                <a:schemeClr val="dk2"/>
              </a:solidFill>
              <a:latin typeface="Open Sans" panose="020B0606030504020204"/>
              <a:ea typeface="Open Sans" panose="020B0606030504020204"/>
              <a:cs typeface="Open Sans" panose="020B0606030504020204"/>
              <a:sym typeface="Open Sans" panose="020B0606030504020204"/>
            </a:endParaRPr>
          </a:p>
          <a:p>
            <a:pPr marL="0" lvl="0" indent="0" algn="l" rtl="0">
              <a:lnSpc>
                <a:spcPct val="115000"/>
              </a:lnSpc>
              <a:spcBef>
                <a:spcPts val="1600"/>
              </a:spcBef>
              <a:spcAft>
                <a:spcPts val="0"/>
              </a:spcAft>
              <a:buNone/>
            </a:pPr>
            <a:endParaRPr sz="1800">
              <a:solidFill>
                <a:schemeClr val="dk2"/>
              </a:solidFill>
              <a:latin typeface="Open Sans" panose="020B0606030504020204"/>
              <a:ea typeface="Open Sans" panose="020B0606030504020204"/>
              <a:cs typeface="Open Sans" panose="020B0606030504020204"/>
              <a:sym typeface="Open Sans" panose="020B0606030504020204"/>
            </a:endParaRPr>
          </a:p>
          <a:p>
            <a:pPr marL="0" lvl="0" indent="0" algn="l" rtl="0">
              <a:lnSpc>
                <a:spcPct val="115000"/>
              </a:lnSpc>
              <a:spcBef>
                <a:spcPts val="1600"/>
              </a:spcBef>
              <a:spcAft>
                <a:spcPts val="0"/>
              </a:spcAft>
              <a:buNone/>
            </a:pPr>
            <a:r>
              <a:rPr lang="en-GB" sz="1800">
                <a:solidFill>
                  <a:schemeClr val="dk2"/>
                </a:solidFill>
                <a:latin typeface="Open Sans" panose="020B0606030504020204"/>
                <a:ea typeface="Open Sans" panose="020B0606030504020204"/>
                <a:cs typeface="Open Sans" panose="020B0606030504020204"/>
                <a:sym typeface="Open Sans" panose="020B0606030504020204"/>
              </a:rPr>
              <a:t>Momentum is gathering for transformational collaboration in addressing the SDGs through “smarter” models to deliver greater impact and net value to all partners.  </a:t>
            </a:r>
            <a:endParaRPr sz="1800">
              <a:solidFill>
                <a:schemeClr val="dk2"/>
              </a:solidFill>
              <a:latin typeface="Open Sans" panose="020B0606030504020204"/>
              <a:ea typeface="Open Sans" panose="020B0606030504020204"/>
              <a:cs typeface="Open Sans" panose="020B0606030504020204"/>
              <a:sym typeface="Open Sans" panose="020B0606030504020204"/>
            </a:endParaRPr>
          </a:p>
          <a:p>
            <a:pPr marL="0" lvl="0" indent="0" algn="l" rtl="0">
              <a:lnSpc>
                <a:spcPct val="115000"/>
              </a:lnSpc>
              <a:spcBef>
                <a:spcPts val="1600"/>
              </a:spcBef>
              <a:spcAft>
                <a:spcPts val="0"/>
              </a:spcAft>
              <a:buNone/>
            </a:pPr>
            <a:r>
              <a:rPr lang="en-GB" sz="1800" b="1">
                <a:solidFill>
                  <a:schemeClr val="dk2"/>
                </a:solidFill>
                <a:latin typeface="Open Sans" panose="020B0606030504020204"/>
                <a:ea typeface="Open Sans" panose="020B0606030504020204"/>
                <a:cs typeface="Open Sans" panose="020B0606030504020204"/>
                <a:sym typeface="Open Sans" panose="020B0606030504020204"/>
              </a:rPr>
              <a:t>In this context, we refer to “transformational collaboration” as collaboration which has proven impact and efficacy.</a:t>
            </a:r>
            <a:endParaRPr lang="en-GB" sz="1800" b="1">
              <a:solidFill>
                <a:schemeClr val="dk2"/>
              </a:solidFill>
              <a:latin typeface="Open Sans" panose="020B0606030504020204"/>
              <a:ea typeface="Open Sans" panose="020B0606030504020204"/>
              <a:cs typeface="Open Sans" panose="020B0606030504020204"/>
              <a:sym typeface="Open Sans" panose="020B0606030504020204"/>
            </a:endParaRPr>
          </a:p>
          <a:p>
            <a:pPr marL="0" lvl="0" indent="0" algn="l" rtl="0">
              <a:lnSpc>
                <a:spcPct val="115000"/>
              </a:lnSpc>
              <a:spcBef>
                <a:spcPts val="1600"/>
              </a:spcBef>
              <a:spcAft>
                <a:spcPts val="0"/>
              </a:spcAft>
              <a:buNone/>
            </a:pPr>
            <a:endParaRPr sz="1800" b="1">
              <a:solidFill>
                <a:schemeClr val="dk2"/>
              </a:solidFill>
              <a:latin typeface="Open Sans" panose="020B0606030504020204"/>
              <a:ea typeface="Open Sans" panose="020B0606030504020204"/>
              <a:cs typeface="Open Sans" panose="020B0606030504020204"/>
              <a:sym typeface="Open Sans" panose="020B0606030504020204"/>
            </a:endParaRPr>
          </a:p>
          <a:p>
            <a:pPr marL="0" lvl="0" indent="0" algn="l" rtl="0">
              <a:lnSpc>
                <a:spcPct val="115000"/>
              </a:lnSpc>
              <a:spcBef>
                <a:spcPts val="1600"/>
              </a:spcBef>
              <a:spcAft>
                <a:spcPts val="1600"/>
              </a:spcAft>
              <a:buNone/>
            </a:pPr>
            <a:r>
              <a:rPr lang="en-GB" sz="1800">
                <a:solidFill>
                  <a:schemeClr val="dk2"/>
                </a:solidFill>
                <a:latin typeface="Open Sans" panose="020B0606030504020204"/>
                <a:ea typeface="Open Sans" panose="020B0606030504020204"/>
                <a:cs typeface="Open Sans" panose="020B0606030504020204"/>
                <a:sym typeface="Open Sans" panose="020B0606030504020204"/>
              </a:rPr>
              <a:t>Victoria University of Wellington is at the forefront of this movement, and thus developed the SDG website.</a:t>
            </a:r>
            <a:endParaRPr sz="1800">
              <a:solidFill>
                <a:schemeClr val="dk2"/>
              </a:solidFill>
              <a:latin typeface="Open Sans" panose="020B0606030504020204"/>
              <a:ea typeface="Open Sans" panose="020B0606030504020204"/>
              <a:cs typeface="Open Sans" panose="020B0606030504020204"/>
              <a:sym typeface="Open Sans" panose="020B0606030504020204"/>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PhAnim="0" showMasterSp="0">
  <p:cSld>
    <p:spTree>
      <p:nvGrpSpPr>
        <p:cNvPr id="87" name="Shape 87"/>
        <p:cNvGrpSpPr/>
        <p:nvPr/>
      </p:nvGrpSpPr>
      <p:grpSpPr>
        <a:xfrm>
          <a:off x="0" y="0"/>
          <a:ext cx="0" cy="0"/>
          <a:chOff x="0" y="0"/>
          <a:chExt cx="0" cy="0"/>
        </a:xfrm>
      </p:grpSpPr>
      <p:sp>
        <p:nvSpPr>
          <p:cNvPr id="88" name="Google Shape;88;g6536901989_0_356: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6536901989_0_356: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GB" sz="1800">
                <a:solidFill>
                  <a:schemeClr val="dk2"/>
                </a:solidFill>
                <a:latin typeface="Open Sans" panose="020B0606030504020204"/>
                <a:ea typeface="Open Sans" panose="020B0606030504020204"/>
                <a:cs typeface="Open Sans" panose="020B0606030504020204"/>
                <a:sym typeface="Open Sans" panose="020B0606030504020204"/>
              </a:rPr>
              <a:t>Looking at the timeline</a:t>
            </a:r>
            <a:r>
              <a:rPr lang="en-GB" sz="1800">
                <a:solidFill>
                  <a:schemeClr val="dk2"/>
                </a:solidFill>
                <a:latin typeface="Open Sans" panose="020B0606030504020204"/>
                <a:ea typeface="Open Sans" panose="020B0606030504020204"/>
                <a:cs typeface="Open Sans" panose="020B0606030504020204"/>
                <a:sym typeface="Open Sans" panose="020B0606030504020204"/>
              </a:rPr>
              <a:t>...</a:t>
            </a:r>
            <a:endParaRPr sz="1800">
              <a:solidFill>
                <a:schemeClr val="dk2"/>
              </a:solidFill>
              <a:latin typeface="Open Sans" panose="020B0606030504020204"/>
              <a:ea typeface="Open Sans" panose="020B0606030504020204"/>
              <a:cs typeface="Open Sans" panose="020B0606030504020204"/>
              <a:sym typeface="Open Sans" panose="020B0606030504020204"/>
            </a:endParaRPr>
          </a:p>
          <a:p>
            <a:pPr marL="457200" lvl="0" indent="-342900" algn="l" rtl="0">
              <a:lnSpc>
                <a:spcPct val="115000"/>
              </a:lnSpc>
              <a:spcBef>
                <a:spcPts val="1600"/>
              </a:spcBef>
              <a:spcAft>
                <a:spcPts val="0"/>
              </a:spcAft>
              <a:buClr>
                <a:schemeClr val="dk2"/>
              </a:buClr>
              <a:buSzPts val="1800"/>
              <a:buFont typeface="Open Sans" panose="020B0606030504020204"/>
              <a:buChar char="●"/>
            </a:pPr>
            <a:r>
              <a:rPr lang="en-GB" sz="1800">
                <a:solidFill>
                  <a:schemeClr val="dk2"/>
                </a:solidFill>
                <a:latin typeface="Open Sans" panose="020B0606030504020204"/>
                <a:ea typeface="Open Sans" panose="020B0606030504020204"/>
                <a:cs typeface="Open Sans" panose="020B0606030504020204"/>
                <a:sym typeface="Open Sans" panose="020B0606030504020204"/>
              </a:rPr>
              <a:t>In 2017, we became the first NZ university to sign up to the Sustainable Development Solution Network for the AU/Pacific, an initiative for universities pledging their commitment to the SDGs.</a:t>
            </a:r>
            <a:endParaRPr sz="1800">
              <a:solidFill>
                <a:schemeClr val="dk2"/>
              </a:solidFill>
              <a:latin typeface="Open Sans" panose="020B0606030504020204"/>
              <a:ea typeface="Open Sans" panose="020B0606030504020204"/>
              <a:cs typeface="Open Sans" panose="020B0606030504020204"/>
              <a:sym typeface="Open Sans" panose="020B0606030504020204"/>
            </a:endParaRPr>
          </a:p>
          <a:p>
            <a:pPr marL="457200" lvl="0" indent="-342900" algn="l" rtl="0">
              <a:lnSpc>
                <a:spcPct val="115000"/>
              </a:lnSpc>
              <a:spcBef>
                <a:spcPts val="0"/>
              </a:spcBef>
              <a:spcAft>
                <a:spcPts val="0"/>
              </a:spcAft>
              <a:buClr>
                <a:schemeClr val="dk2"/>
              </a:buClr>
              <a:buSzPts val="1800"/>
              <a:buFont typeface="Open Sans" panose="020B0606030504020204"/>
              <a:buChar char="●"/>
            </a:pPr>
            <a:r>
              <a:rPr lang="en-GB" sz="1800">
                <a:solidFill>
                  <a:schemeClr val="dk2"/>
                </a:solidFill>
                <a:latin typeface="Open Sans" panose="020B0606030504020204"/>
                <a:ea typeface="Open Sans" panose="020B0606030504020204"/>
                <a:cs typeface="Open Sans" panose="020B0606030504020204"/>
                <a:sym typeface="Open Sans" panose="020B0606030504020204"/>
              </a:rPr>
              <a:t>In 2018, our university lead the inaugural SDG Summit in NZ.</a:t>
            </a:r>
            <a:endParaRPr sz="1800">
              <a:solidFill>
                <a:schemeClr val="dk2"/>
              </a:solidFill>
              <a:latin typeface="Open Sans" panose="020B0606030504020204"/>
              <a:ea typeface="Open Sans" panose="020B0606030504020204"/>
              <a:cs typeface="Open Sans" panose="020B0606030504020204"/>
              <a:sym typeface="Open Sans" panose="020B0606030504020204"/>
            </a:endParaRPr>
          </a:p>
          <a:p>
            <a:pPr marL="457200" lvl="0" indent="-342900" algn="l" rtl="0">
              <a:lnSpc>
                <a:spcPct val="115000"/>
              </a:lnSpc>
              <a:spcBef>
                <a:spcPts val="0"/>
              </a:spcBef>
              <a:spcAft>
                <a:spcPts val="0"/>
              </a:spcAft>
              <a:buClr>
                <a:schemeClr val="dk2"/>
              </a:buClr>
              <a:buSzPts val="1800"/>
              <a:buFont typeface="Open Sans" panose="020B0606030504020204"/>
              <a:buChar char="●"/>
            </a:pPr>
            <a:r>
              <a:rPr lang="en-GB" sz="1800">
                <a:solidFill>
                  <a:schemeClr val="dk2"/>
                </a:solidFill>
                <a:latin typeface="Open Sans" panose="020B0606030504020204"/>
                <a:ea typeface="Open Sans" panose="020B0606030504020204"/>
                <a:cs typeface="Open Sans" panose="020B0606030504020204"/>
                <a:sym typeface="Open Sans" panose="020B0606030504020204"/>
              </a:rPr>
              <a:t>Shortly thereafter, we devised this project and built our data tool [which I will cover in a moment]</a:t>
            </a:r>
            <a:r>
              <a:rPr lang="en-GB" sz="1800">
                <a:solidFill>
                  <a:schemeClr val="dk2"/>
                </a:solidFill>
                <a:latin typeface="Open Sans" panose="020B0606030504020204"/>
                <a:ea typeface="Open Sans" panose="020B0606030504020204"/>
                <a:cs typeface="Open Sans" panose="020B0606030504020204"/>
                <a:sym typeface="Open Sans" panose="020B0606030504020204"/>
              </a:rPr>
              <a:t>.</a:t>
            </a:r>
            <a:endParaRPr sz="1800">
              <a:solidFill>
                <a:schemeClr val="dk2"/>
              </a:solidFill>
              <a:latin typeface="Open Sans" panose="020B0606030504020204"/>
              <a:ea typeface="Open Sans" panose="020B0606030504020204"/>
              <a:cs typeface="Open Sans" panose="020B0606030504020204"/>
              <a:sym typeface="Open Sans" panose="020B0606030504020204"/>
            </a:endParaRPr>
          </a:p>
          <a:p>
            <a:pPr marL="457200" lvl="0" indent="-342900" algn="l" rtl="0">
              <a:lnSpc>
                <a:spcPct val="115000"/>
              </a:lnSpc>
              <a:spcBef>
                <a:spcPts val="0"/>
              </a:spcBef>
              <a:spcAft>
                <a:spcPts val="0"/>
              </a:spcAft>
              <a:buClr>
                <a:schemeClr val="dk2"/>
              </a:buClr>
              <a:buSzPts val="1800"/>
              <a:buFont typeface="Open Sans" panose="020B0606030504020204"/>
              <a:buChar char="●"/>
            </a:pPr>
            <a:r>
              <a:rPr lang="en-GB" sz="1800">
                <a:solidFill>
                  <a:schemeClr val="dk2"/>
                </a:solidFill>
                <a:latin typeface="Open Sans" panose="020B0606030504020204"/>
                <a:ea typeface="Open Sans" panose="020B0606030504020204"/>
                <a:cs typeface="Open Sans" panose="020B0606030504020204"/>
                <a:sym typeface="Open Sans" panose="020B0606030504020204"/>
              </a:rPr>
              <a:t>In July of 2019, we officially launched SDG.org.nz in partnership with civil society organisations, and then evolved into a </a:t>
            </a:r>
            <a:r>
              <a:rPr lang="en-GB" sz="1800" b="1">
                <a:solidFill>
                  <a:schemeClr val="dk2"/>
                </a:solidFill>
                <a:latin typeface="Open Sans" panose="020B0606030504020204"/>
                <a:ea typeface="Open Sans" panose="020B0606030504020204"/>
                <a:cs typeface="Open Sans" panose="020B0606030504020204"/>
                <a:sym typeface="Open Sans" panose="020B0606030504020204"/>
              </a:rPr>
              <a:t>collaborative hub</a:t>
            </a:r>
            <a:r>
              <a:rPr lang="en-GB" sz="1800">
                <a:solidFill>
                  <a:schemeClr val="dk2"/>
                </a:solidFill>
                <a:latin typeface="Open Sans" panose="020B0606030504020204"/>
                <a:ea typeface="Open Sans" panose="020B0606030504020204"/>
                <a:cs typeface="Open Sans" panose="020B0606030504020204"/>
                <a:sym typeface="Open Sans" panose="020B0606030504020204"/>
              </a:rPr>
              <a:t> for the SDGs.</a:t>
            </a:r>
            <a:endParaRPr lang="en-GB" sz="1800">
              <a:solidFill>
                <a:schemeClr val="dk2"/>
              </a:solidFill>
              <a:latin typeface="Open Sans" panose="020B0606030504020204"/>
              <a:ea typeface="Open Sans" panose="020B0606030504020204"/>
              <a:cs typeface="Open Sans" panose="020B0606030504020204"/>
              <a:sym typeface="Open Sans" panose="020B0606030504020204"/>
            </a:endParaRPr>
          </a:p>
          <a:p>
            <a:pPr marL="114300" lvl="0" indent="0" algn="l" rtl="0">
              <a:lnSpc>
                <a:spcPct val="115000"/>
              </a:lnSpc>
              <a:spcBef>
                <a:spcPts val="0"/>
              </a:spcBef>
              <a:spcAft>
                <a:spcPts val="0"/>
              </a:spcAft>
              <a:buClr>
                <a:schemeClr val="dk2"/>
              </a:buClr>
              <a:buSzPts val="1800"/>
              <a:buFont typeface="Open Sans" panose="020B0606030504020204"/>
              <a:buNone/>
            </a:pPr>
            <a:endParaRPr sz="1800">
              <a:solidFill>
                <a:schemeClr val="dk2"/>
              </a:solidFill>
              <a:latin typeface="Open Sans" panose="020B0606030504020204"/>
              <a:ea typeface="Open Sans" panose="020B0606030504020204"/>
              <a:cs typeface="Open Sans" panose="020B0606030504020204"/>
              <a:sym typeface="Open Sans" panose="020B0606030504020204"/>
            </a:endParaRPr>
          </a:p>
          <a:p>
            <a:pPr marL="0" lvl="0" indent="0" algn="l" rtl="0">
              <a:lnSpc>
                <a:spcPct val="115000"/>
              </a:lnSpc>
              <a:spcBef>
                <a:spcPts val="1600"/>
              </a:spcBef>
              <a:spcAft>
                <a:spcPts val="0"/>
              </a:spcAft>
              <a:buNone/>
            </a:pPr>
            <a:r>
              <a:rPr lang="en-GB" sz="1800">
                <a:solidFill>
                  <a:schemeClr val="dk2"/>
                </a:solidFill>
                <a:latin typeface="Open Sans" panose="020B0606030504020204"/>
                <a:ea typeface="Open Sans" panose="020B0606030504020204"/>
                <a:cs typeface="Open Sans" panose="020B0606030504020204"/>
                <a:sym typeface="Open Sans" panose="020B0606030504020204"/>
              </a:rPr>
              <a:t>Our website is a </a:t>
            </a:r>
            <a:r>
              <a:rPr lang="en-GB" sz="1800" b="1">
                <a:solidFill>
                  <a:schemeClr val="dk2"/>
                </a:solidFill>
                <a:latin typeface="Open Sans" panose="020B0606030504020204"/>
                <a:ea typeface="Open Sans" panose="020B0606030504020204"/>
                <a:cs typeface="Open Sans" panose="020B0606030504020204"/>
                <a:sym typeface="Open Sans" panose="020B0606030504020204"/>
              </a:rPr>
              <a:t>public good contribution</a:t>
            </a:r>
            <a:r>
              <a:rPr lang="en-GB" sz="1800">
                <a:solidFill>
                  <a:schemeClr val="dk2"/>
                </a:solidFill>
                <a:latin typeface="Open Sans" panose="020B0606030504020204"/>
                <a:ea typeface="Open Sans" panose="020B0606030504020204"/>
                <a:cs typeface="Open Sans" panose="020B0606030504020204"/>
                <a:sym typeface="Open Sans" panose="020B0606030504020204"/>
              </a:rPr>
              <a:t> by the School of Government, of Victoria University of Wellington.</a:t>
            </a:r>
            <a:endParaRPr lang="en-GB" sz="1800">
              <a:solidFill>
                <a:schemeClr val="dk2"/>
              </a:solidFill>
              <a:latin typeface="Open Sans" panose="020B0606030504020204"/>
              <a:ea typeface="Open Sans" panose="020B0606030504020204"/>
              <a:cs typeface="Open Sans" panose="020B0606030504020204"/>
              <a:sym typeface="Open Sans" panose="020B0606030504020204"/>
            </a:endParaRPr>
          </a:p>
          <a:p>
            <a:pPr marL="0" lvl="0" indent="0" algn="l" rtl="0">
              <a:lnSpc>
                <a:spcPct val="115000"/>
              </a:lnSpc>
              <a:spcBef>
                <a:spcPts val="1600"/>
              </a:spcBef>
              <a:spcAft>
                <a:spcPts val="0"/>
              </a:spcAft>
              <a:buNone/>
            </a:pPr>
            <a:endParaRPr sz="1800">
              <a:solidFill>
                <a:schemeClr val="dk2"/>
              </a:solidFill>
              <a:latin typeface="Open Sans" panose="020B0606030504020204"/>
              <a:ea typeface="Open Sans" panose="020B0606030504020204"/>
              <a:cs typeface="Open Sans" panose="020B0606030504020204"/>
              <a:sym typeface="Open Sans" panose="020B0606030504020204"/>
            </a:endParaRPr>
          </a:p>
          <a:p>
            <a:pPr marL="0" lvl="0" indent="0" algn="l" rtl="0">
              <a:lnSpc>
                <a:spcPct val="115000"/>
              </a:lnSpc>
              <a:spcBef>
                <a:spcPts val="1600"/>
              </a:spcBef>
              <a:spcAft>
                <a:spcPts val="1600"/>
              </a:spcAft>
              <a:buNone/>
            </a:pPr>
            <a:r>
              <a:rPr lang="en-GB" sz="1800">
                <a:solidFill>
                  <a:schemeClr val="dk2"/>
                </a:solidFill>
                <a:latin typeface="Open Sans" panose="020B0606030504020204"/>
                <a:ea typeface="Open Sans" panose="020B0606030504020204"/>
                <a:cs typeface="Open Sans" panose="020B0606030504020204"/>
                <a:sym typeface="Open Sans" panose="020B0606030504020204"/>
              </a:rPr>
              <a:t>Born out of the desire for </a:t>
            </a:r>
            <a:r>
              <a:rPr lang="en-GB" sz="1800" b="1" u="sng">
                <a:solidFill>
                  <a:schemeClr val="dk2"/>
                </a:solidFill>
                <a:latin typeface="Open Sans" panose="020B0606030504020204"/>
                <a:ea typeface="Open Sans" panose="020B0606030504020204"/>
                <a:cs typeface="Open Sans" panose="020B0606030504020204"/>
                <a:sym typeface="Open Sans" panose="020B0606030504020204"/>
              </a:rPr>
              <a:t>accountability</a:t>
            </a:r>
            <a:r>
              <a:rPr lang="en-GB" sz="1800">
                <a:solidFill>
                  <a:schemeClr val="dk2"/>
                </a:solidFill>
                <a:latin typeface="Open Sans" panose="020B0606030504020204"/>
                <a:ea typeface="Open Sans" panose="020B0606030504020204"/>
                <a:cs typeface="Open Sans" panose="020B0606030504020204"/>
                <a:sym typeface="Open Sans" panose="020B0606030504020204"/>
              </a:rPr>
              <a:t>, </a:t>
            </a:r>
            <a:r>
              <a:rPr lang="en-GB" sz="1800" b="1" u="sng">
                <a:solidFill>
                  <a:schemeClr val="dk2"/>
                </a:solidFill>
                <a:latin typeface="Open Sans" panose="020B0606030504020204"/>
                <a:ea typeface="Open Sans" panose="020B0606030504020204"/>
                <a:cs typeface="Open Sans" panose="020B0606030504020204"/>
                <a:sym typeface="Open Sans" panose="020B0606030504020204"/>
              </a:rPr>
              <a:t>education</a:t>
            </a:r>
            <a:r>
              <a:rPr lang="en-GB" sz="1800">
                <a:solidFill>
                  <a:schemeClr val="dk2"/>
                </a:solidFill>
                <a:latin typeface="Open Sans" panose="020B0606030504020204"/>
                <a:ea typeface="Open Sans" panose="020B0606030504020204"/>
                <a:cs typeface="Open Sans" panose="020B0606030504020204"/>
                <a:sym typeface="Open Sans" panose="020B0606030504020204"/>
              </a:rPr>
              <a:t>, and </a:t>
            </a:r>
            <a:r>
              <a:rPr lang="en-GB" sz="1800" b="1" u="sng">
                <a:solidFill>
                  <a:schemeClr val="dk2"/>
                </a:solidFill>
                <a:latin typeface="Open Sans" panose="020B0606030504020204"/>
                <a:ea typeface="Open Sans" panose="020B0606030504020204"/>
                <a:cs typeface="Open Sans" panose="020B0606030504020204"/>
                <a:sym typeface="Open Sans" panose="020B0606030504020204"/>
              </a:rPr>
              <a:t>cross-sectoral collaboration</a:t>
            </a:r>
            <a:r>
              <a:rPr lang="en-GB" sz="1800" b="1">
                <a:solidFill>
                  <a:schemeClr val="dk2"/>
                </a:solidFill>
                <a:latin typeface="Open Sans" panose="020B0606030504020204"/>
                <a:ea typeface="Open Sans" panose="020B0606030504020204"/>
                <a:cs typeface="Open Sans" panose="020B0606030504020204"/>
                <a:sym typeface="Open Sans" panose="020B0606030504020204"/>
              </a:rPr>
              <a:t> </a:t>
            </a:r>
            <a:r>
              <a:rPr lang="en-GB" sz="1800">
                <a:solidFill>
                  <a:schemeClr val="dk2"/>
                </a:solidFill>
                <a:latin typeface="Open Sans" panose="020B0606030504020204"/>
                <a:ea typeface="Open Sans" panose="020B0606030504020204"/>
                <a:cs typeface="Open Sans" panose="020B0606030504020204"/>
                <a:sym typeface="Open Sans" panose="020B0606030504020204"/>
              </a:rPr>
              <a:t>working to accomplish the SDGs by 2030 [in accordance with the 2030 Agenda]. </a:t>
            </a:r>
            <a:endParaRPr sz="1800">
              <a:solidFill>
                <a:schemeClr val="dk2"/>
              </a:solidFill>
              <a:latin typeface="Open Sans" panose="020B0606030504020204"/>
              <a:ea typeface="Open Sans" panose="020B0606030504020204"/>
              <a:cs typeface="Open Sans" panose="020B0606030504020204"/>
              <a:sym typeface="Open Sans" panose="020B0606030504020204"/>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07" name="Shape 107"/>
        <p:cNvGrpSpPr/>
        <p:nvPr/>
      </p:nvGrpSpPr>
      <p:grpSpPr>
        <a:xfrm>
          <a:off x="0" y="0"/>
          <a:ext cx="0" cy="0"/>
          <a:chOff x="0" y="0"/>
          <a:chExt cx="0" cy="0"/>
        </a:xfrm>
      </p:grpSpPr>
      <p:sp>
        <p:nvSpPr>
          <p:cNvPr id="108" name="Google Shape;108;g6536901989_0_124: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6536901989_0_124: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GB" sz="1800">
                <a:solidFill>
                  <a:schemeClr val="dk2"/>
                </a:solidFill>
                <a:latin typeface="Open Sans" panose="020B0606030504020204"/>
                <a:ea typeface="Open Sans" panose="020B0606030504020204"/>
                <a:cs typeface="Open Sans" panose="020B0606030504020204"/>
                <a:sym typeface="Open Sans" panose="020B0606030504020204"/>
              </a:rPr>
              <a:t>B</a:t>
            </a:r>
            <a:r>
              <a:rPr lang="en-GB" sz="1800">
                <a:solidFill>
                  <a:schemeClr val="dk2"/>
                </a:solidFill>
                <a:latin typeface="Open Sans" panose="020B0606030504020204"/>
                <a:ea typeface="Open Sans" panose="020B0606030504020204"/>
                <a:cs typeface="Open Sans" panose="020B0606030504020204"/>
                <a:sym typeface="Open Sans" panose="020B0606030504020204"/>
              </a:rPr>
              <a:t>y way of example, we can investigate the</a:t>
            </a:r>
            <a:r>
              <a:rPr lang="en-GB" sz="1800">
                <a:solidFill>
                  <a:schemeClr val="dk2"/>
                </a:solidFill>
                <a:latin typeface="Open Sans" panose="020B0606030504020204"/>
                <a:ea typeface="Open Sans" panose="020B0606030504020204"/>
                <a:cs typeface="Open Sans" panose="020B0606030504020204"/>
                <a:sym typeface="Open Sans" panose="020B0606030504020204"/>
              </a:rPr>
              <a:t> composition of our project.</a:t>
            </a:r>
            <a:endParaRPr lang="en-GB" sz="1800">
              <a:solidFill>
                <a:schemeClr val="dk2"/>
              </a:solidFill>
              <a:latin typeface="Open Sans" panose="020B0606030504020204"/>
              <a:ea typeface="Open Sans" panose="020B0606030504020204"/>
              <a:cs typeface="Open Sans" panose="020B0606030504020204"/>
              <a:sym typeface="Open Sans" panose="020B0606030504020204"/>
            </a:endParaRPr>
          </a:p>
          <a:p>
            <a:pPr marL="0" lvl="0" indent="0" algn="l" rtl="0">
              <a:lnSpc>
                <a:spcPct val="115000"/>
              </a:lnSpc>
              <a:spcBef>
                <a:spcPts val="0"/>
              </a:spcBef>
              <a:spcAft>
                <a:spcPts val="0"/>
              </a:spcAft>
              <a:buNone/>
            </a:pPr>
            <a:endParaRPr sz="1800">
              <a:solidFill>
                <a:schemeClr val="dk2"/>
              </a:solidFill>
              <a:latin typeface="Open Sans" panose="020B0606030504020204"/>
              <a:ea typeface="Open Sans" panose="020B0606030504020204"/>
              <a:cs typeface="Open Sans" panose="020B0606030504020204"/>
              <a:sym typeface="Open Sans" panose="020B0606030504020204"/>
            </a:endParaRPr>
          </a:p>
          <a:p>
            <a:pPr marL="0" lvl="0" indent="0" algn="l" rtl="0">
              <a:lnSpc>
                <a:spcPct val="115000"/>
              </a:lnSpc>
              <a:spcBef>
                <a:spcPts val="1600"/>
              </a:spcBef>
              <a:spcAft>
                <a:spcPts val="0"/>
              </a:spcAft>
              <a:buNone/>
            </a:pPr>
            <a:r>
              <a:rPr lang="en-GB" sz="1800">
                <a:solidFill>
                  <a:schemeClr val="dk2"/>
                </a:solidFill>
                <a:latin typeface="Open Sans" panose="020B0606030504020204"/>
                <a:ea typeface="Open Sans" panose="020B0606030504020204"/>
                <a:cs typeface="Open Sans" panose="020B0606030504020204"/>
                <a:sym typeface="Open Sans" panose="020B0606030504020204"/>
              </a:rPr>
              <a:t>The project in its entirety is brought to life by a trifecta for successful SDG involvement: </a:t>
            </a:r>
            <a:r>
              <a:rPr lang="en-GB" sz="1800" b="1" u="sng">
                <a:solidFill>
                  <a:schemeClr val="dk2"/>
                </a:solidFill>
                <a:latin typeface="Open Sans" panose="020B0606030504020204"/>
                <a:ea typeface="Open Sans" panose="020B0606030504020204"/>
                <a:cs typeface="Open Sans" panose="020B0606030504020204"/>
                <a:sym typeface="Open Sans" panose="020B0606030504020204"/>
              </a:rPr>
              <a:t>Collaboration</a:t>
            </a:r>
            <a:r>
              <a:rPr lang="en-GB" sz="1800">
                <a:solidFill>
                  <a:schemeClr val="dk2"/>
                </a:solidFill>
                <a:latin typeface="Open Sans" panose="020B0606030504020204"/>
                <a:ea typeface="Open Sans" panose="020B0606030504020204"/>
                <a:cs typeface="Open Sans" panose="020B0606030504020204"/>
                <a:sym typeface="Open Sans" panose="020B0606030504020204"/>
              </a:rPr>
              <a:t>, </a:t>
            </a:r>
            <a:r>
              <a:rPr lang="en-GB" sz="1800" b="1" u="sng">
                <a:solidFill>
                  <a:schemeClr val="dk2"/>
                </a:solidFill>
                <a:latin typeface="Open Sans" panose="020B0606030504020204"/>
                <a:ea typeface="Open Sans" panose="020B0606030504020204"/>
                <a:cs typeface="Open Sans" panose="020B0606030504020204"/>
                <a:sym typeface="Open Sans" panose="020B0606030504020204"/>
              </a:rPr>
              <a:t>Education</a:t>
            </a:r>
            <a:r>
              <a:rPr lang="en-GB" sz="1800">
                <a:solidFill>
                  <a:schemeClr val="dk2"/>
                </a:solidFill>
                <a:latin typeface="Open Sans" panose="020B0606030504020204"/>
                <a:ea typeface="Open Sans" panose="020B0606030504020204"/>
                <a:cs typeface="Open Sans" panose="020B0606030504020204"/>
                <a:sym typeface="Open Sans" panose="020B0606030504020204"/>
              </a:rPr>
              <a:t>, and </a:t>
            </a:r>
            <a:r>
              <a:rPr lang="en-GB" sz="1800" b="1" u="sng">
                <a:solidFill>
                  <a:schemeClr val="dk2"/>
                </a:solidFill>
                <a:latin typeface="Open Sans" panose="020B0606030504020204"/>
                <a:ea typeface="Open Sans" panose="020B0606030504020204"/>
                <a:cs typeface="Open Sans" panose="020B0606030504020204"/>
                <a:sym typeface="Open Sans" panose="020B0606030504020204"/>
              </a:rPr>
              <a:t>Engagement</a:t>
            </a:r>
            <a:r>
              <a:rPr lang="en-GB" sz="1800">
                <a:solidFill>
                  <a:schemeClr val="dk2"/>
                </a:solidFill>
                <a:latin typeface="Open Sans" panose="020B0606030504020204"/>
                <a:ea typeface="Open Sans" panose="020B0606030504020204"/>
                <a:cs typeface="Open Sans" panose="020B0606030504020204"/>
                <a:sym typeface="Open Sans" panose="020B0606030504020204"/>
              </a:rPr>
              <a:t>.</a:t>
            </a:r>
            <a:endParaRPr lang="en-GB" sz="1800">
              <a:solidFill>
                <a:schemeClr val="dk2"/>
              </a:solidFill>
              <a:latin typeface="Open Sans" panose="020B0606030504020204"/>
              <a:ea typeface="Open Sans" panose="020B0606030504020204"/>
              <a:cs typeface="Open Sans" panose="020B0606030504020204"/>
              <a:sym typeface="Open Sans" panose="020B0606030504020204"/>
            </a:endParaRPr>
          </a:p>
          <a:p>
            <a:pPr marL="0" lvl="0" indent="0" algn="l" rtl="0">
              <a:lnSpc>
                <a:spcPct val="115000"/>
              </a:lnSpc>
              <a:spcBef>
                <a:spcPts val="1600"/>
              </a:spcBef>
              <a:spcAft>
                <a:spcPts val="0"/>
              </a:spcAft>
              <a:buNone/>
            </a:pPr>
            <a:endParaRPr sz="1800">
              <a:solidFill>
                <a:schemeClr val="dk2"/>
              </a:solidFill>
              <a:latin typeface="Open Sans" panose="020B0606030504020204"/>
              <a:ea typeface="Open Sans" panose="020B0606030504020204"/>
              <a:cs typeface="Open Sans" panose="020B0606030504020204"/>
              <a:sym typeface="Open Sans" panose="020B0606030504020204"/>
            </a:endParaRPr>
          </a:p>
          <a:p>
            <a:pPr marL="0" lvl="0" indent="0" algn="l" rtl="0">
              <a:lnSpc>
                <a:spcPct val="115000"/>
              </a:lnSpc>
              <a:spcBef>
                <a:spcPts val="1600"/>
              </a:spcBef>
              <a:spcAft>
                <a:spcPts val="1600"/>
              </a:spcAft>
              <a:buNone/>
            </a:pPr>
            <a:r>
              <a:rPr lang="en-GB" sz="1800">
                <a:solidFill>
                  <a:schemeClr val="dk2"/>
                </a:solidFill>
                <a:latin typeface="Open Sans" panose="020B0606030504020204"/>
                <a:ea typeface="Open Sans" panose="020B0606030504020204"/>
                <a:cs typeface="Open Sans" panose="020B0606030504020204"/>
                <a:sym typeface="Open Sans" panose="020B0606030504020204"/>
              </a:rPr>
              <a:t>Before we continue, let</a:t>
            </a:r>
            <a:r>
              <a:rPr lang="en-NZ" altLang="en-GB" sz="1800">
                <a:solidFill>
                  <a:schemeClr val="dk2"/>
                </a:solidFill>
                <a:latin typeface="Open Sans" panose="020B0606030504020204"/>
                <a:ea typeface="Open Sans" panose="020B0606030504020204"/>
                <a:cs typeface="Open Sans" panose="020B0606030504020204"/>
                <a:sym typeface="Open Sans" panose="020B0606030504020204"/>
              </a:rPr>
              <a:t>'</a:t>
            </a:r>
            <a:r>
              <a:rPr lang="en-GB" sz="1800">
                <a:solidFill>
                  <a:schemeClr val="dk2"/>
                </a:solidFill>
                <a:latin typeface="Open Sans" panose="020B0606030504020204"/>
                <a:ea typeface="Open Sans" panose="020B0606030504020204"/>
                <a:cs typeface="Open Sans" panose="020B0606030504020204"/>
                <a:sym typeface="Open Sans" panose="020B0606030504020204"/>
              </a:rPr>
              <a:t>s take a quick look at the core of the project: The Data Visualisation Tool.</a:t>
            </a:r>
            <a:endParaRPr sz="1800">
              <a:solidFill>
                <a:schemeClr val="dk2"/>
              </a:solidFill>
              <a:latin typeface="Open Sans" panose="020B0606030504020204"/>
              <a:ea typeface="Open Sans" panose="020B0606030504020204"/>
              <a:cs typeface="Open Sans" panose="020B0606030504020204"/>
              <a:sym typeface="Open Sans" panose="020B0606030504020204"/>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18" name="Shape 118"/>
        <p:cNvGrpSpPr/>
        <p:nvPr/>
      </p:nvGrpSpPr>
      <p:grpSpPr>
        <a:xfrm>
          <a:off x="0" y="0"/>
          <a:ext cx="0" cy="0"/>
          <a:chOff x="0" y="0"/>
          <a:chExt cx="0" cy="0"/>
        </a:xfrm>
      </p:grpSpPr>
      <p:sp>
        <p:nvSpPr>
          <p:cNvPr id="119" name="Google Shape;119;g6536901989_0_543: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6536901989_0_543: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GB" sz="1800">
                <a:solidFill>
                  <a:schemeClr val="dk2"/>
                </a:solidFill>
                <a:latin typeface="Open Sans" panose="020B0606030504020204"/>
                <a:ea typeface="Open Sans" panose="020B0606030504020204"/>
                <a:cs typeface="Open Sans" panose="020B0606030504020204"/>
                <a:sym typeface="Open Sans" panose="020B0606030504020204"/>
              </a:rPr>
              <a:t>The tool is an interactive model that tracks NZ</a:t>
            </a:r>
            <a:r>
              <a:rPr lang="en-NZ" altLang="en-GB" sz="1800">
                <a:solidFill>
                  <a:schemeClr val="dk2"/>
                </a:solidFill>
                <a:latin typeface="Open Sans" panose="020B0606030504020204"/>
                <a:ea typeface="Open Sans" panose="020B0606030504020204"/>
                <a:cs typeface="Open Sans" panose="020B0606030504020204"/>
                <a:sym typeface="Open Sans" panose="020B0606030504020204"/>
              </a:rPr>
              <a:t>'</a:t>
            </a:r>
            <a:r>
              <a:rPr lang="en-GB" sz="1800">
                <a:solidFill>
                  <a:schemeClr val="dk2"/>
                </a:solidFill>
                <a:latin typeface="Open Sans" panose="020B0606030504020204"/>
                <a:ea typeface="Open Sans" panose="020B0606030504020204"/>
                <a:cs typeface="Open Sans" panose="020B0606030504020204"/>
                <a:sym typeface="Open Sans" panose="020B0606030504020204"/>
              </a:rPr>
              <a:t>s OECD goal progress over time, and it</a:t>
            </a:r>
            <a:r>
              <a:rPr lang="en-GB" sz="1800">
                <a:solidFill>
                  <a:schemeClr val="dk2"/>
                </a:solidFill>
                <a:latin typeface="Open Sans" panose="020B0606030504020204"/>
                <a:ea typeface="Open Sans" panose="020B0606030504020204"/>
                <a:cs typeface="Open Sans" panose="020B0606030504020204"/>
                <a:sym typeface="Open Sans" panose="020B0606030504020204"/>
              </a:rPr>
              <a:t>s purpose is to hold ourselves (and those in policy making) accountable by </a:t>
            </a:r>
            <a:r>
              <a:rPr lang="en-GB" sz="1800" b="1" u="sng">
                <a:solidFill>
                  <a:schemeClr val="dk2"/>
                </a:solidFill>
                <a:latin typeface="Open Sans" panose="020B0606030504020204"/>
                <a:ea typeface="Open Sans" panose="020B0606030504020204"/>
                <a:cs typeface="Open Sans" panose="020B0606030504020204"/>
                <a:sym typeface="Open Sans" panose="020B0606030504020204"/>
              </a:rPr>
              <a:t>tangible measures</a:t>
            </a:r>
            <a:r>
              <a:rPr lang="en-GB" sz="1800">
                <a:solidFill>
                  <a:schemeClr val="dk2"/>
                </a:solidFill>
                <a:latin typeface="Open Sans" panose="020B0606030504020204"/>
                <a:ea typeface="Open Sans" panose="020B0606030504020204"/>
                <a:cs typeface="Open Sans" panose="020B0606030504020204"/>
                <a:sym typeface="Open Sans" panose="020B0606030504020204"/>
              </a:rPr>
              <a:t>.</a:t>
            </a:r>
            <a:endParaRPr lang="en-GB" sz="1800">
              <a:solidFill>
                <a:schemeClr val="dk2"/>
              </a:solidFill>
              <a:latin typeface="Open Sans" panose="020B0606030504020204"/>
              <a:ea typeface="Open Sans" panose="020B0606030504020204"/>
              <a:cs typeface="Open Sans" panose="020B0606030504020204"/>
              <a:sym typeface="Open Sans" panose="020B0606030504020204"/>
            </a:endParaRPr>
          </a:p>
          <a:p>
            <a:pPr marL="0" lvl="0" indent="0" algn="l" rtl="0">
              <a:lnSpc>
                <a:spcPct val="115000"/>
              </a:lnSpc>
              <a:spcBef>
                <a:spcPts val="0"/>
              </a:spcBef>
              <a:spcAft>
                <a:spcPts val="0"/>
              </a:spcAft>
              <a:buNone/>
            </a:pPr>
            <a:endParaRPr sz="1800">
              <a:solidFill>
                <a:schemeClr val="dk2"/>
              </a:solidFill>
              <a:latin typeface="Open Sans" panose="020B0606030504020204"/>
              <a:ea typeface="Open Sans" panose="020B0606030504020204"/>
              <a:cs typeface="Open Sans" panose="020B0606030504020204"/>
              <a:sym typeface="Open Sans" panose="020B0606030504020204"/>
            </a:endParaRPr>
          </a:p>
          <a:p>
            <a:pPr marL="0" lvl="0" indent="0" algn="l" rtl="0">
              <a:lnSpc>
                <a:spcPct val="115000"/>
              </a:lnSpc>
              <a:spcBef>
                <a:spcPts val="1600"/>
              </a:spcBef>
              <a:spcAft>
                <a:spcPts val="0"/>
              </a:spcAft>
              <a:buNone/>
            </a:pPr>
            <a:r>
              <a:rPr lang="en-GB" sz="1800">
                <a:solidFill>
                  <a:schemeClr val="dk2"/>
                </a:solidFill>
                <a:latin typeface="Open Sans" panose="020B0606030504020204"/>
                <a:ea typeface="Open Sans" panose="020B0606030504020204"/>
                <a:cs typeface="Open Sans" panose="020B0606030504020204"/>
                <a:sym typeface="Open Sans" panose="020B0606030504020204"/>
              </a:rPr>
              <a:t>The demonstrations [above] show off the tool</a:t>
            </a:r>
            <a:r>
              <a:rPr lang="en-NZ" altLang="en-GB" sz="1800">
                <a:solidFill>
                  <a:schemeClr val="dk2"/>
                </a:solidFill>
                <a:latin typeface="Open Sans" panose="020B0606030504020204"/>
                <a:ea typeface="Open Sans" panose="020B0606030504020204"/>
                <a:cs typeface="Open Sans" panose="020B0606030504020204"/>
                <a:sym typeface="Open Sans" panose="020B0606030504020204"/>
              </a:rPr>
              <a:t>'</a:t>
            </a:r>
            <a:r>
              <a:rPr lang="en-GB" sz="1800">
                <a:solidFill>
                  <a:schemeClr val="dk2"/>
                </a:solidFill>
                <a:latin typeface="Open Sans" panose="020B0606030504020204"/>
                <a:ea typeface="Open Sans" panose="020B0606030504020204"/>
                <a:cs typeface="Open Sans" panose="020B0606030504020204"/>
                <a:sym typeface="Open Sans" panose="020B0606030504020204"/>
              </a:rPr>
              <a:t>s basic functionality. </a:t>
            </a:r>
            <a:endParaRPr lang="en-GB" sz="1800">
              <a:solidFill>
                <a:schemeClr val="dk2"/>
              </a:solidFill>
              <a:latin typeface="Open Sans" panose="020B0606030504020204"/>
              <a:ea typeface="Open Sans" panose="020B0606030504020204"/>
              <a:cs typeface="Open Sans" panose="020B0606030504020204"/>
              <a:sym typeface="Open Sans" panose="020B0606030504020204"/>
            </a:endParaRPr>
          </a:p>
          <a:p>
            <a:pPr marL="0" lvl="0" indent="0" algn="l" rtl="0">
              <a:lnSpc>
                <a:spcPct val="115000"/>
              </a:lnSpc>
              <a:spcBef>
                <a:spcPts val="1600"/>
              </a:spcBef>
              <a:spcAft>
                <a:spcPts val="0"/>
              </a:spcAft>
              <a:buNone/>
            </a:pPr>
            <a:endParaRPr sz="1800">
              <a:solidFill>
                <a:schemeClr val="dk2"/>
              </a:solidFill>
              <a:latin typeface="Open Sans" panose="020B0606030504020204"/>
              <a:ea typeface="Open Sans" panose="020B0606030504020204"/>
              <a:cs typeface="Open Sans" panose="020B0606030504020204"/>
              <a:sym typeface="Open Sans" panose="020B0606030504020204"/>
            </a:endParaRPr>
          </a:p>
          <a:p>
            <a:pPr marL="0" lvl="0" indent="0" algn="l" rtl="0">
              <a:lnSpc>
                <a:spcPct val="115000"/>
              </a:lnSpc>
              <a:spcBef>
                <a:spcPts val="1600"/>
              </a:spcBef>
              <a:spcAft>
                <a:spcPts val="0"/>
              </a:spcAft>
              <a:buNone/>
            </a:pPr>
            <a:r>
              <a:rPr lang="en-GB" sz="1800">
                <a:solidFill>
                  <a:schemeClr val="dk2"/>
                </a:solidFill>
                <a:latin typeface="Open Sans" panose="020B0606030504020204"/>
                <a:ea typeface="Open Sans" panose="020B0606030504020204"/>
                <a:cs typeface="Open Sans" panose="020B0606030504020204"/>
                <a:sym typeface="Open Sans" panose="020B0606030504020204"/>
              </a:rPr>
              <a:t>It allows us to toggle back and forth between a subset of indicators which aggregate to form the benchmark measurement of a goal against its target.</a:t>
            </a:r>
            <a:endParaRPr sz="1800">
              <a:solidFill>
                <a:schemeClr val="dk2"/>
              </a:solidFill>
              <a:latin typeface="Open Sans" panose="020B0606030504020204"/>
              <a:ea typeface="Open Sans" panose="020B0606030504020204"/>
              <a:cs typeface="Open Sans" panose="020B0606030504020204"/>
              <a:sym typeface="Open Sans" panose="020B0606030504020204"/>
            </a:endParaRPr>
          </a:p>
          <a:p>
            <a:pPr marL="0" lvl="0" indent="0" algn="l" rtl="0">
              <a:lnSpc>
                <a:spcPct val="115000"/>
              </a:lnSpc>
              <a:spcBef>
                <a:spcPts val="1600"/>
              </a:spcBef>
              <a:spcAft>
                <a:spcPts val="1600"/>
              </a:spcAft>
              <a:buNone/>
            </a:pPr>
            <a:endParaRPr sz="1800">
              <a:solidFill>
                <a:schemeClr val="dk2"/>
              </a:solidFill>
              <a:latin typeface="Open Sans" panose="020B0606030504020204"/>
              <a:ea typeface="Open Sans" panose="020B0606030504020204"/>
              <a:cs typeface="Open Sans" panose="020B0606030504020204"/>
              <a:sym typeface="Open Sans" panose="020B0606030504020204"/>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25" name="Shape 125"/>
        <p:cNvGrpSpPr/>
        <p:nvPr/>
      </p:nvGrpSpPr>
      <p:grpSpPr>
        <a:xfrm>
          <a:off x="0" y="0"/>
          <a:ext cx="0" cy="0"/>
          <a:chOff x="0" y="0"/>
          <a:chExt cx="0" cy="0"/>
        </a:xfrm>
      </p:grpSpPr>
      <p:sp>
        <p:nvSpPr>
          <p:cNvPr id="126" name="Google Shape;126;g6536901989_0_550: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6536901989_0_550: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GB" sz="1800">
                <a:solidFill>
                  <a:schemeClr val="dk2"/>
                </a:solidFill>
                <a:latin typeface="Open Sans" panose="020B0606030504020204"/>
                <a:ea typeface="Open Sans" panose="020B0606030504020204"/>
                <a:cs typeface="Open Sans" panose="020B0606030504020204"/>
                <a:sym typeface="Open Sans" panose="020B0606030504020204"/>
              </a:rPr>
              <a:t>All goals and our produced indicators can be accessed via our data visualisation page, but p</a:t>
            </a:r>
            <a:r>
              <a:rPr lang="en-GB" sz="1800">
                <a:solidFill>
                  <a:schemeClr val="dk2"/>
                </a:solidFill>
                <a:latin typeface="Open Sans" panose="020B0606030504020204"/>
                <a:ea typeface="Open Sans" panose="020B0606030504020204"/>
                <a:cs typeface="Open Sans" panose="020B0606030504020204"/>
                <a:sym typeface="Open Sans" panose="020B0606030504020204"/>
              </a:rPr>
              <a:t>artnership indicators may be of particular interest to INGOs.</a:t>
            </a:r>
            <a:endParaRPr lang="en-GB" sz="1800">
              <a:solidFill>
                <a:schemeClr val="dk2"/>
              </a:solidFill>
              <a:latin typeface="Open Sans" panose="020B0606030504020204"/>
              <a:ea typeface="Open Sans" panose="020B0606030504020204"/>
              <a:cs typeface="Open Sans" panose="020B0606030504020204"/>
              <a:sym typeface="Open Sans" panose="020B0606030504020204"/>
            </a:endParaRPr>
          </a:p>
          <a:p>
            <a:pPr marL="0" lvl="0" indent="0" algn="l" rtl="0">
              <a:lnSpc>
                <a:spcPct val="115000"/>
              </a:lnSpc>
              <a:spcBef>
                <a:spcPts val="0"/>
              </a:spcBef>
              <a:spcAft>
                <a:spcPts val="0"/>
              </a:spcAft>
              <a:buNone/>
            </a:pPr>
            <a:endParaRPr sz="1800">
              <a:solidFill>
                <a:schemeClr val="dk2"/>
              </a:solidFill>
              <a:latin typeface="Open Sans" panose="020B0606030504020204"/>
              <a:ea typeface="Open Sans" panose="020B0606030504020204"/>
              <a:cs typeface="Open Sans" panose="020B0606030504020204"/>
              <a:sym typeface="Open Sans" panose="020B0606030504020204"/>
            </a:endParaRPr>
          </a:p>
          <a:p>
            <a:pPr marL="0" lvl="0" indent="0" algn="l" rtl="0">
              <a:lnSpc>
                <a:spcPct val="115000"/>
              </a:lnSpc>
              <a:spcBef>
                <a:spcPts val="1600"/>
              </a:spcBef>
              <a:spcAft>
                <a:spcPts val="1600"/>
              </a:spcAft>
              <a:buNone/>
            </a:pPr>
            <a:r>
              <a:rPr lang="en-GB" sz="1800">
                <a:solidFill>
                  <a:schemeClr val="dk2"/>
                </a:solidFill>
                <a:latin typeface="Open Sans" panose="020B0606030504020204"/>
                <a:ea typeface="Open Sans" panose="020B0606030504020204"/>
                <a:cs typeface="Open Sans" panose="020B0606030504020204"/>
                <a:sym typeface="Open Sans" panose="020B0606030504020204"/>
              </a:rPr>
              <a:t>We hope to expand this set of indicators with the feedback of INGOs </a:t>
            </a:r>
            <a:r>
              <a:rPr lang="en-NZ" altLang="en-GB" sz="1800">
                <a:solidFill>
                  <a:schemeClr val="dk2"/>
                </a:solidFill>
                <a:latin typeface="Open Sans" panose="020B0606030504020204"/>
                <a:ea typeface="Open Sans" panose="020B0606030504020204"/>
                <a:cs typeface="Open Sans" panose="020B0606030504020204"/>
                <a:sym typeface="Open Sans" panose="020B0606030504020204"/>
              </a:rPr>
              <a:t>who </a:t>
            </a:r>
            <a:r>
              <a:rPr lang="en-GB" sz="1800">
                <a:solidFill>
                  <a:schemeClr val="dk2"/>
                </a:solidFill>
                <a:latin typeface="Open Sans" panose="020B0606030504020204"/>
                <a:ea typeface="Open Sans" panose="020B0606030504020204"/>
                <a:cs typeface="Open Sans" panose="020B0606030504020204"/>
                <a:sym typeface="Open Sans" panose="020B0606030504020204"/>
              </a:rPr>
              <a:t>might be willing participants or collaborators.</a:t>
            </a:r>
            <a:endParaRPr sz="1800">
              <a:solidFill>
                <a:schemeClr val="dk2"/>
              </a:solidFill>
              <a:latin typeface="Open Sans" panose="020B0606030504020204"/>
              <a:ea typeface="Open Sans" panose="020B0606030504020204"/>
              <a:cs typeface="Open Sans" panose="020B0606030504020204"/>
              <a:sym typeface="Open Sans" panose="020B0606030504020204"/>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PhAnim="0" showMasterSp="0">
  <p:cSld>
    <p:spTree>
      <p:nvGrpSpPr>
        <p:cNvPr id="132" name="Shape 132"/>
        <p:cNvGrpSpPr/>
        <p:nvPr/>
      </p:nvGrpSpPr>
      <p:grpSpPr>
        <a:xfrm>
          <a:off x="0" y="0"/>
          <a:ext cx="0" cy="0"/>
          <a:chOff x="0" y="0"/>
          <a:chExt cx="0" cy="0"/>
        </a:xfrm>
      </p:grpSpPr>
      <p:sp>
        <p:nvSpPr>
          <p:cNvPr id="133" name="Google Shape;133;g6536901989_0_407: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6536901989_0_407: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Clr>
                <a:schemeClr val="dk2"/>
              </a:buClr>
              <a:buSzPts val="1800"/>
              <a:buFont typeface="Open Sans" panose="020B0606030504020204"/>
              <a:buChar char="●"/>
            </a:pPr>
            <a:r>
              <a:rPr lang="en-GB" sz="1800">
                <a:solidFill>
                  <a:schemeClr val="dk2"/>
                </a:solidFill>
                <a:latin typeface="Open Sans" panose="020B0606030504020204"/>
                <a:ea typeface="Open Sans" panose="020B0606030504020204"/>
                <a:cs typeface="Open Sans" panose="020B0606030504020204"/>
                <a:sym typeface="Open Sans" panose="020B0606030504020204"/>
              </a:rPr>
              <a:t>The layer surrounding our project is</a:t>
            </a:r>
            <a:r>
              <a:rPr lang="en-GB" sz="1800">
                <a:solidFill>
                  <a:schemeClr val="dk2"/>
                </a:solidFill>
                <a:latin typeface="Open Sans" panose="020B0606030504020204"/>
                <a:ea typeface="Open Sans" panose="020B0606030504020204"/>
                <a:cs typeface="Open Sans" panose="020B0606030504020204"/>
                <a:sym typeface="Open Sans" panose="020B0606030504020204"/>
              </a:rPr>
              <a:t> </a:t>
            </a:r>
            <a:r>
              <a:rPr lang="en-GB" sz="1800" b="1" u="sng">
                <a:solidFill>
                  <a:schemeClr val="dk2"/>
                </a:solidFill>
                <a:latin typeface="Open Sans" panose="020B0606030504020204"/>
                <a:ea typeface="Open Sans" panose="020B0606030504020204"/>
                <a:cs typeface="Open Sans" panose="020B0606030504020204"/>
                <a:sym typeface="Open Sans" panose="020B0606030504020204"/>
              </a:rPr>
              <a:t>quantitative analysis</a:t>
            </a:r>
            <a:r>
              <a:rPr lang="en-GB" sz="1800">
                <a:solidFill>
                  <a:schemeClr val="dk2"/>
                </a:solidFill>
                <a:latin typeface="Open Sans" panose="020B0606030504020204"/>
                <a:ea typeface="Open Sans" panose="020B0606030504020204"/>
                <a:cs typeface="Open Sans" panose="020B0606030504020204"/>
                <a:sym typeface="Open Sans" panose="020B0606030504020204"/>
              </a:rPr>
              <a:t>, but does not exclude qualitative analysis. </a:t>
            </a:r>
            <a:endParaRPr sz="1800">
              <a:solidFill>
                <a:schemeClr val="dk2"/>
              </a:solidFill>
              <a:latin typeface="Open Sans" panose="020B0606030504020204"/>
              <a:ea typeface="Open Sans" panose="020B0606030504020204"/>
              <a:cs typeface="Open Sans" panose="020B0606030504020204"/>
              <a:sym typeface="Open Sans" panose="020B0606030504020204"/>
            </a:endParaRPr>
          </a:p>
          <a:p>
            <a:pPr marL="914400" lvl="1" indent="-342900" algn="l" rtl="0">
              <a:lnSpc>
                <a:spcPct val="115000"/>
              </a:lnSpc>
              <a:spcBef>
                <a:spcPts val="0"/>
              </a:spcBef>
              <a:spcAft>
                <a:spcPts val="0"/>
              </a:spcAft>
              <a:buClr>
                <a:schemeClr val="dk2"/>
              </a:buClr>
              <a:buSzPts val="1800"/>
              <a:buFont typeface="Open Sans" panose="020B0606030504020204"/>
              <a:buChar char="○"/>
            </a:pPr>
            <a:r>
              <a:rPr lang="en-GB" sz="1800">
                <a:solidFill>
                  <a:schemeClr val="dk2"/>
                </a:solidFill>
                <a:latin typeface="Open Sans" panose="020B0606030504020204"/>
                <a:ea typeface="Open Sans" panose="020B0606030504020204"/>
                <a:cs typeface="Open Sans" panose="020B0606030504020204"/>
                <a:sym typeface="Open Sans" panose="020B0606030504020204"/>
              </a:rPr>
              <a:t>O</a:t>
            </a:r>
            <a:r>
              <a:rPr lang="en-GB" sz="1800">
                <a:solidFill>
                  <a:schemeClr val="dk2"/>
                </a:solidFill>
                <a:latin typeface="Open Sans" panose="020B0606030504020204"/>
                <a:ea typeface="Open Sans" panose="020B0606030504020204"/>
                <a:cs typeface="Open Sans" panose="020B0606030504020204"/>
                <a:sym typeface="Open Sans" panose="020B0606030504020204"/>
              </a:rPr>
              <a:t>ur perspective is one through an empirical lense, and we find it crucial to discover means of measuring qualitative indicators, as well</a:t>
            </a:r>
            <a:r>
              <a:rPr lang="en-GB" sz="1800">
                <a:solidFill>
                  <a:schemeClr val="dk2"/>
                </a:solidFill>
                <a:latin typeface="Open Sans" panose="020B0606030504020204"/>
                <a:ea typeface="Open Sans" panose="020B0606030504020204"/>
                <a:cs typeface="Open Sans" panose="020B0606030504020204"/>
                <a:sym typeface="Open Sans" panose="020B0606030504020204"/>
              </a:rPr>
              <a:t>.</a:t>
            </a:r>
            <a:endParaRPr lang="en-GB" sz="1800">
              <a:solidFill>
                <a:schemeClr val="dk2"/>
              </a:solidFill>
              <a:latin typeface="Open Sans" panose="020B0606030504020204"/>
              <a:ea typeface="Open Sans" panose="020B0606030504020204"/>
              <a:cs typeface="Open Sans" panose="020B0606030504020204"/>
              <a:sym typeface="Open Sans" panose="020B0606030504020204"/>
            </a:endParaRPr>
          </a:p>
          <a:p>
            <a:pPr marL="571500" lvl="1" indent="0" algn="l" rtl="0">
              <a:lnSpc>
                <a:spcPct val="115000"/>
              </a:lnSpc>
              <a:spcBef>
                <a:spcPts val="0"/>
              </a:spcBef>
              <a:spcAft>
                <a:spcPts val="0"/>
              </a:spcAft>
              <a:buClr>
                <a:schemeClr val="dk2"/>
              </a:buClr>
              <a:buSzPts val="1800"/>
              <a:buFont typeface="Open Sans" panose="020B0606030504020204"/>
              <a:buNone/>
            </a:pPr>
            <a:endParaRPr sz="1800">
              <a:solidFill>
                <a:schemeClr val="dk2"/>
              </a:solidFill>
              <a:latin typeface="Open Sans" panose="020B0606030504020204"/>
              <a:ea typeface="Open Sans" panose="020B0606030504020204"/>
              <a:cs typeface="Open Sans" panose="020B0606030504020204"/>
              <a:sym typeface="Open Sans" panose="020B0606030504020204"/>
            </a:endParaRPr>
          </a:p>
          <a:p>
            <a:pPr marL="457200" lvl="0" indent="-342900" algn="l" rtl="0">
              <a:lnSpc>
                <a:spcPct val="115000"/>
              </a:lnSpc>
              <a:spcBef>
                <a:spcPts val="0"/>
              </a:spcBef>
              <a:spcAft>
                <a:spcPts val="0"/>
              </a:spcAft>
              <a:buClr>
                <a:schemeClr val="dk2"/>
              </a:buClr>
              <a:buSzPts val="1800"/>
              <a:buFont typeface="Open Sans" panose="020B0606030504020204"/>
              <a:buChar char="●"/>
            </a:pPr>
            <a:r>
              <a:rPr lang="en-GB" sz="1800">
                <a:solidFill>
                  <a:schemeClr val="dk2"/>
                </a:solidFill>
                <a:latin typeface="Open Sans" panose="020B0606030504020204"/>
                <a:ea typeface="Open Sans" panose="020B0606030504020204"/>
                <a:cs typeface="Open Sans" panose="020B0606030504020204"/>
                <a:sym typeface="Open Sans" panose="020B0606030504020204"/>
              </a:rPr>
              <a:t>We approach collaboration and engagement in a way that’s adapted from </a:t>
            </a:r>
            <a:r>
              <a:rPr lang="en-GB" sz="1800" b="1" u="sng">
                <a:solidFill>
                  <a:schemeClr val="dk2"/>
                </a:solidFill>
                <a:latin typeface="Open Sans" panose="020B0606030504020204"/>
                <a:ea typeface="Open Sans" panose="020B0606030504020204"/>
                <a:cs typeface="Open Sans" panose="020B0606030504020204"/>
                <a:sym typeface="Open Sans" panose="020B0606030504020204"/>
              </a:rPr>
              <a:t>agile methodologies</a:t>
            </a:r>
            <a:r>
              <a:rPr lang="en-GB" sz="1800">
                <a:solidFill>
                  <a:schemeClr val="dk2"/>
                </a:solidFill>
                <a:latin typeface="Open Sans" panose="020B0606030504020204"/>
                <a:ea typeface="Open Sans" panose="020B0606030504020204"/>
                <a:cs typeface="Open Sans" panose="020B0606030504020204"/>
                <a:sym typeface="Open Sans" panose="020B0606030504020204"/>
              </a:rPr>
              <a:t>. </a:t>
            </a:r>
            <a:endParaRPr sz="1800">
              <a:solidFill>
                <a:schemeClr val="dk2"/>
              </a:solidFill>
              <a:latin typeface="Open Sans" panose="020B0606030504020204"/>
              <a:ea typeface="Open Sans" panose="020B0606030504020204"/>
              <a:cs typeface="Open Sans" panose="020B0606030504020204"/>
              <a:sym typeface="Open Sans" panose="020B0606030504020204"/>
            </a:endParaRPr>
          </a:p>
          <a:p>
            <a:pPr marL="914400" lvl="1" indent="-342900" algn="l" rtl="0">
              <a:lnSpc>
                <a:spcPct val="115000"/>
              </a:lnSpc>
              <a:spcBef>
                <a:spcPts val="0"/>
              </a:spcBef>
              <a:spcAft>
                <a:spcPts val="0"/>
              </a:spcAft>
              <a:buClr>
                <a:schemeClr val="dk2"/>
              </a:buClr>
              <a:buSzPts val="1800"/>
              <a:buFont typeface="Open Sans" panose="020B0606030504020204"/>
              <a:buChar char="○"/>
            </a:pPr>
            <a:r>
              <a:rPr lang="en-GB" sz="1800">
                <a:solidFill>
                  <a:schemeClr val="dk2"/>
                </a:solidFill>
                <a:latin typeface="Open Sans" panose="020B0606030504020204"/>
                <a:ea typeface="Open Sans" panose="020B0606030504020204"/>
                <a:cs typeface="Open Sans" panose="020B0606030504020204"/>
                <a:sym typeface="Open Sans" panose="020B0606030504020204"/>
              </a:rPr>
              <a:t>This involves a project approach which focuses on deliverable solutions and involves regular feedback loops.</a:t>
            </a:r>
            <a:endParaRPr lang="en-GB" sz="1800">
              <a:solidFill>
                <a:schemeClr val="dk2"/>
              </a:solidFill>
              <a:latin typeface="Open Sans" panose="020B0606030504020204"/>
              <a:ea typeface="Open Sans" panose="020B0606030504020204"/>
              <a:cs typeface="Open Sans" panose="020B0606030504020204"/>
              <a:sym typeface="Open Sans" panose="020B0606030504020204"/>
            </a:endParaRPr>
          </a:p>
          <a:p>
            <a:pPr marL="571500" lvl="1" indent="0" algn="l" rtl="0">
              <a:lnSpc>
                <a:spcPct val="115000"/>
              </a:lnSpc>
              <a:spcBef>
                <a:spcPts val="0"/>
              </a:spcBef>
              <a:spcAft>
                <a:spcPts val="0"/>
              </a:spcAft>
              <a:buClr>
                <a:schemeClr val="dk2"/>
              </a:buClr>
              <a:buSzPts val="1800"/>
              <a:buFont typeface="Open Sans" panose="020B0606030504020204"/>
              <a:buNone/>
            </a:pPr>
            <a:endParaRPr sz="1800">
              <a:solidFill>
                <a:schemeClr val="dk2"/>
              </a:solidFill>
              <a:latin typeface="Open Sans" panose="020B0606030504020204"/>
              <a:ea typeface="Open Sans" panose="020B0606030504020204"/>
              <a:cs typeface="Open Sans" panose="020B0606030504020204"/>
              <a:sym typeface="Open Sans" panose="020B0606030504020204"/>
            </a:endParaRPr>
          </a:p>
          <a:p>
            <a:pPr marL="457200" lvl="0" indent="-342900" algn="l" rtl="0">
              <a:lnSpc>
                <a:spcPct val="115000"/>
              </a:lnSpc>
              <a:spcBef>
                <a:spcPts val="0"/>
              </a:spcBef>
              <a:spcAft>
                <a:spcPts val="0"/>
              </a:spcAft>
              <a:buClr>
                <a:schemeClr val="dk2"/>
              </a:buClr>
              <a:buSzPts val="1800"/>
              <a:buFont typeface="Open Sans" panose="020B0606030504020204"/>
              <a:buChar char="●"/>
            </a:pPr>
            <a:r>
              <a:rPr lang="en-GB" sz="1800">
                <a:solidFill>
                  <a:schemeClr val="dk2"/>
                </a:solidFill>
                <a:latin typeface="Open Sans" panose="020B0606030504020204"/>
                <a:ea typeface="Open Sans" panose="020B0606030504020204"/>
                <a:cs typeface="Open Sans" panose="020B0606030504020204"/>
                <a:sym typeface="Open Sans" panose="020B0606030504020204"/>
              </a:rPr>
              <a:t>Between collaboration and education, we rely on </a:t>
            </a:r>
            <a:r>
              <a:rPr lang="en-GB" sz="1800" b="1" u="sng">
                <a:solidFill>
                  <a:schemeClr val="dk2"/>
                </a:solidFill>
                <a:latin typeface="Open Sans" panose="020B0606030504020204"/>
                <a:ea typeface="Open Sans" panose="020B0606030504020204"/>
                <a:cs typeface="Open Sans" panose="020B0606030504020204"/>
                <a:sym typeface="Open Sans" panose="020B0606030504020204"/>
              </a:rPr>
              <a:t>evidence-based SDG implementation</a:t>
            </a:r>
            <a:r>
              <a:rPr lang="en-GB" sz="1800">
                <a:solidFill>
                  <a:schemeClr val="dk2"/>
                </a:solidFill>
                <a:latin typeface="Open Sans" panose="020B0606030504020204"/>
                <a:ea typeface="Open Sans" panose="020B0606030504020204"/>
                <a:cs typeface="Open Sans" panose="020B0606030504020204"/>
                <a:sym typeface="Open Sans" panose="020B0606030504020204"/>
              </a:rPr>
              <a:t>. </a:t>
            </a:r>
            <a:endParaRPr sz="1800">
              <a:solidFill>
                <a:schemeClr val="dk2"/>
              </a:solidFill>
              <a:latin typeface="Open Sans" panose="020B0606030504020204"/>
              <a:ea typeface="Open Sans" panose="020B0606030504020204"/>
              <a:cs typeface="Open Sans" panose="020B0606030504020204"/>
              <a:sym typeface="Open Sans" panose="020B0606030504020204"/>
            </a:endParaRPr>
          </a:p>
          <a:p>
            <a:pPr marL="914400" lvl="1" indent="-342900" algn="l" rtl="0">
              <a:lnSpc>
                <a:spcPct val="115000"/>
              </a:lnSpc>
              <a:spcBef>
                <a:spcPts val="0"/>
              </a:spcBef>
              <a:spcAft>
                <a:spcPts val="0"/>
              </a:spcAft>
              <a:buClr>
                <a:schemeClr val="dk2"/>
              </a:buClr>
              <a:buSzPts val="1800"/>
              <a:buFont typeface="Open Sans" panose="020B0606030504020204"/>
              <a:buChar char="○"/>
            </a:pPr>
            <a:r>
              <a:rPr lang="en-GB" sz="1800">
                <a:solidFill>
                  <a:schemeClr val="dk2"/>
                </a:solidFill>
                <a:latin typeface="Open Sans" panose="020B0606030504020204"/>
                <a:ea typeface="Open Sans" panose="020B0606030504020204"/>
                <a:cs typeface="Open Sans" panose="020B0606030504020204"/>
                <a:sym typeface="Open Sans" panose="020B0606030504020204"/>
              </a:rPr>
              <a:t>This is rather self-explanatory, but differs from ‘Quantitative Analysis’ in that here we are discussing evidence from direct applications of the SDGs, </a:t>
            </a:r>
            <a:r>
              <a:rPr lang="en-GB" sz="1800" i="1" u="sng">
                <a:solidFill>
                  <a:schemeClr val="dk2"/>
                </a:solidFill>
                <a:latin typeface="Open Sans" panose="020B0606030504020204"/>
                <a:ea typeface="Open Sans" panose="020B0606030504020204"/>
                <a:cs typeface="Open Sans" panose="020B0606030504020204"/>
                <a:sym typeface="Open Sans" panose="020B0606030504020204"/>
              </a:rPr>
              <a:t>which may be covered outside the scope of our model</a:t>
            </a:r>
            <a:r>
              <a:rPr lang="en-GB" sz="1800">
                <a:solidFill>
                  <a:schemeClr val="dk2"/>
                </a:solidFill>
                <a:latin typeface="Open Sans" panose="020B0606030504020204"/>
                <a:ea typeface="Open Sans" panose="020B0606030504020204"/>
                <a:cs typeface="Open Sans" panose="020B0606030504020204"/>
                <a:sym typeface="Open Sans" panose="020B0606030504020204"/>
              </a:rPr>
              <a:t>.</a:t>
            </a:r>
            <a:endParaRPr lang="en-GB" sz="1800">
              <a:solidFill>
                <a:schemeClr val="dk2"/>
              </a:solidFill>
              <a:latin typeface="Open Sans" panose="020B0606030504020204"/>
              <a:ea typeface="Open Sans" panose="020B0606030504020204"/>
              <a:cs typeface="Open Sans" panose="020B0606030504020204"/>
              <a:sym typeface="Open Sans" panose="020B0606030504020204"/>
            </a:endParaRPr>
          </a:p>
          <a:p>
            <a:pPr marL="571500" lvl="1" indent="0" algn="l" rtl="0">
              <a:lnSpc>
                <a:spcPct val="115000"/>
              </a:lnSpc>
              <a:spcBef>
                <a:spcPts val="0"/>
              </a:spcBef>
              <a:spcAft>
                <a:spcPts val="0"/>
              </a:spcAft>
              <a:buClr>
                <a:schemeClr val="dk2"/>
              </a:buClr>
              <a:buSzPts val="1800"/>
              <a:buFont typeface="Open Sans" panose="020B0606030504020204"/>
              <a:buNone/>
            </a:pPr>
            <a:endParaRPr sz="1800">
              <a:solidFill>
                <a:schemeClr val="dk2"/>
              </a:solidFill>
              <a:latin typeface="Open Sans" panose="020B0606030504020204"/>
              <a:ea typeface="Open Sans" panose="020B0606030504020204"/>
              <a:cs typeface="Open Sans" panose="020B0606030504020204"/>
              <a:sym typeface="Open Sans" panose="020B0606030504020204"/>
            </a:endParaRPr>
          </a:p>
          <a:p>
            <a:pPr marL="457200" lvl="0" indent="-342900" algn="l" rtl="0">
              <a:lnSpc>
                <a:spcPct val="115000"/>
              </a:lnSpc>
              <a:spcBef>
                <a:spcPts val="0"/>
              </a:spcBef>
              <a:spcAft>
                <a:spcPts val="0"/>
              </a:spcAft>
              <a:buClr>
                <a:schemeClr val="dk2"/>
              </a:buClr>
              <a:buSzPts val="1800"/>
              <a:buFont typeface="Open Sans" panose="020B0606030504020204"/>
              <a:buChar char="●"/>
            </a:pPr>
            <a:r>
              <a:rPr lang="en-GB" sz="1800">
                <a:solidFill>
                  <a:schemeClr val="dk2"/>
                </a:solidFill>
                <a:latin typeface="Open Sans" panose="020B0606030504020204"/>
                <a:ea typeface="Open Sans" panose="020B0606030504020204"/>
                <a:cs typeface="Open Sans" panose="020B0606030504020204"/>
                <a:sym typeface="Open Sans" panose="020B0606030504020204"/>
              </a:rPr>
              <a:t>And the final, but perhaps most important piece is: </a:t>
            </a:r>
            <a:r>
              <a:rPr lang="en-GB" sz="1800" b="1" u="sng">
                <a:solidFill>
                  <a:schemeClr val="dk2"/>
                </a:solidFill>
                <a:latin typeface="Open Sans" panose="020B0606030504020204"/>
                <a:ea typeface="Open Sans" panose="020B0606030504020204"/>
                <a:cs typeface="Open Sans" panose="020B0606030504020204"/>
                <a:sym typeface="Open Sans" panose="020B0606030504020204"/>
              </a:rPr>
              <a:t>our aim to influence public policy</a:t>
            </a:r>
            <a:r>
              <a:rPr lang="en-GB" sz="1800">
                <a:solidFill>
                  <a:schemeClr val="dk2"/>
                </a:solidFill>
                <a:latin typeface="Open Sans" panose="020B0606030504020204"/>
                <a:ea typeface="Open Sans" panose="020B0606030504020204"/>
                <a:cs typeface="Open Sans" panose="020B0606030504020204"/>
                <a:sym typeface="Open Sans" panose="020B0606030504020204"/>
              </a:rPr>
              <a:t> through engagement and education.</a:t>
            </a:r>
            <a:endParaRPr sz="1800">
              <a:solidFill>
                <a:schemeClr val="dk2"/>
              </a:solidFill>
              <a:latin typeface="Open Sans" panose="020B0606030504020204"/>
              <a:ea typeface="Open Sans" panose="020B0606030504020204"/>
              <a:cs typeface="Open Sans" panose="020B0606030504020204"/>
              <a:sym typeface="Open Sans" panose="020B0606030504020204"/>
            </a:endParaRPr>
          </a:p>
          <a:p>
            <a:pPr marL="0" lvl="0" indent="0" algn="l" rtl="0">
              <a:lnSpc>
                <a:spcPct val="115000"/>
              </a:lnSpc>
              <a:spcBef>
                <a:spcPts val="1600"/>
              </a:spcBef>
              <a:spcAft>
                <a:spcPts val="1600"/>
              </a:spcAft>
              <a:buNone/>
            </a:pPr>
            <a:endParaRPr lang="en-GB" sz="1800">
              <a:solidFill>
                <a:schemeClr val="dk2"/>
              </a:solidFill>
              <a:latin typeface="Open Sans" panose="020B0606030504020204"/>
              <a:ea typeface="Open Sans" panose="020B0606030504020204"/>
              <a:cs typeface="Open Sans" panose="020B0606030504020204"/>
              <a:sym typeface="Open Sans" panose="020B0606030504020204"/>
            </a:endParaRPr>
          </a:p>
          <a:p>
            <a:pPr marL="0" lvl="0" indent="0" algn="l" rtl="0">
              <a:lnSpc>
                <a:spcPct val="115000"/>
              </a:lnSpc>
              <a:spcBef>
                <a:spcPts val="1600"/>
              </a:spcBef>
              <a:spcAft>
                <a:spcPts val="1600"/>
              </a:spcAft>
              <a:buNone/>
            </a:pPr>
            <a:r>
              <a:rPr lang="en-GB" sz="1800">
                <a:solidFill>
                  <a:schemeClr val="dk2"/>
                </a:solidFill>
                <a:latin typeface="Open Sans" panose="020B0606030504020204"/>
                <a:ea typeface="Open Sans" panose="020B0606030504020204"/>
                <a:cs typeface="Open Sans" panose="020B0606030504020204"/>
                <a:sym typeface="Open Sans" panose="020B0606030504020204"/>
              </a:rPr>
              <a:t>These are the principles behind the website. Through these principles, we can explore its features. To begin, our collaboration with Hui E! introduces further quantitative and qualitative investigation of our progress towards the SDGs.</a:t>
            </a:r>
            <a:endParaRPr lang="en-GB" sz="1800">
              <a:solidFill>
                <a:schemeClr val="dk2"/>
              </a:solidFill>
              <a:latin typeface="Open Sans" panose="020B0606030504020204"/>
              <a:ea typeface="Open Sans" panose="020B0606030504020204"/>
              <a:cs typeface="Open Sans" panose="020B0606030504020204"/>
              <a:sym typeface="Open Sans" panose="020B0606030504020204"/>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PhAnim="0" showMasterSp="0">
  <p:cSld>
    <p:spTree>
      <p:nvGrpSpPr>
        <p:cNvPr id="152" name="Shape 152"/>
        <p:cNvGrpSpPr/>
        <p:nvPr/>
      </p:nvGrpSpPr>
      <p:grpSpPr>
        <a:xfrm>
          <a:off x="0" y="0"/>
          <a:ext cx="0" cy="0"/>
          <a:chOff x="0" y="0"/>
          <a:chExt cx="0" cy="0"/>
        </a:xfrm>
      </p:grpSpPr>
      <p:sp>
        <p:nvSpPr>
          <p:cNvPr id="153" name="Google Shape;153;g6536901989_0_378: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6536901989_0_378: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GB" sz="1800">
                <a:solidFill>
                  <a:schemeClr val="dk2"/>
                </a:solidFill>
                <a:latin typeface="Open Sans" panose="020B0606030504020204"/>
                <a:ea typeface="Open Sans" panose="020B0606030504020204"/>
                <a:cs typeface="Open Sans" panose="020B0606030504020204"/>
                <a:sym typeface="Open Sans" panose="020B0606030504020204"/>
              </a:rPr>
              <a:t>The People</a:t>
            </a:r>
            <a:r>
              <a:rPr lang="en-NZ" altLang="en-GB" sz="1800">
                <a:solidFill>
                  <a:schemeClr val="dk2"/>
                </a:solidFill>
                <a:latin typeface="Open Sans" panose="020B0606030504020204"/>
                <a:ea typeface="Open Sans" panose="020B0606030504020204"/>
                <a:cs typeface="Open Sans" panose="020B0606030504020204"/>
                <a:sym typeface="Open Sans" panose="020B0606030504020204"/>
              </a:rPr>
              <a:t>'</a:t>
            </a:r>
            <a:r>
              <a:rPr lang="en-GB" sz="1800">
                <a:solidFill>
                  <a:schemeClr val="dk2"/>
                </a:solidFill>
                <a:latin typeface="Open Sans" panose="020B0606030504020204"/>
                <a:ea typeface="Open Sans" panose="020B0606030504020204"/>
                <a:cs typeface="Open Sans" panose="020B0606030504020204"/>
                <a:sym typeface="Open Sans" panose="020B0606030504020204"/>
              </a:rPr>
              <a:t>s Report is</a:t>
            </a:r>
            <a:r>
              <a:rPr lang="en-GB" sz="1800">
                <a:solidFill>
                  <a:schemeClr val="dk2"/>
                </a:solidFill>
                <a:latin typeface="Open Sans" panose="020B0606030504020204"/>
                <a:ea typeface="Open Sans" panose="020B0606030504020204"/>
                <a:cs typeface="Open Sans" panose="020B0606030504020204"/>
                <a:sym typeface="Open Sans" panose="020B0606030504020204"/>
              </a:rPr>
              <a:t> a large-scale undertaking by 20 different contributors, comprised of 17 different reports reflecting individual or organisational perspectives on a particular goal or target from a Civil Society perspective.</a:t>
            </a:r>
            <a:endParaRPr lang="en-GB" sz="1800">
              <a:solidFill>
                <a:schemeClr val="dk2"/>
              </a:solidFill>
              <a:latin typeface="Open Sans" panose="020B0606030504020204"/>
              <a:ea typeface="Open Sans" panose="020B0606030504020204"/>
              <a:cs typeface="Open Sans" panose="020B0606030504020204"/>
              <a:sym typeface="Open Sans" panose="020B0606030504020204"/>
            </a:endParaRPr>
          </a:p>
          <a:p>
            <a:pPr marL="0" lvl="0" indent="0" algn="l" rtl="0">
              <a:lnSpc>
                <a:spcPct val="115000"/>
              </a:lnSpc>
              <a:spcBef>
                <a:spcPts val="0"/>
              </a:spcBef>
              <a:spcAft>
                <a:spcPts val="0"/>
              </a:spcAft>
              <a:buNone/>
            </a:pPr>
            <a:endParaRPr sz="1800">
              <a:solidFill>
                <a:schemeClr val="dk2"/>
              </a:solidFill>
              <a:latin typeface="Open Sans" panose="020B0606030504020204"/>
              <a:ea typeface="Open Sans" panose="020B0606030504020204"/>
              <a:cs typeface="Open Sans" panose="020B0606030504020204"/>
              <a:sym typeface="Open Sans" panose="020B0606030504020204"/>
            </a:endParaRPr>
          </a:p>
          <a:p>
            <a:pPr marL="0" lvl="0" indent="0" algn="l" rtl="0">
              <a:lnSpc>
                <a:spcPct val="115000"/>
              </a:lnSpc>
              <a:spcBef>
                <a:spcPts val="1600"/>
              </a:spcBef>
              <a:spcAft>
                <a:spcPts val="1600"/>
              </a:spcAft>
              <a:buNone/>
            </a:pPr>
            <a:r>
              <a:rPr lang="en-GB" sz="1800">
                <a:solidFill>
                  <a:schemeClr val="dk2"/>
                </a:solidFill>
                <a:latin typeface="Open Sans" panose="020B0606030504020204"/>
                <a:ea typeface="Open Sans" panose="020B0606030504020204"/>
                <a:cs typeface="Open Sans" panose="020B0606030504020204"/>
                <a:sym typeface="Open Sans" panose="020B0606030504020204"/>
              </a:rPr>
              <a:t>It</a:t>
            </a:r>
            <a:r>
              <a:rPr lang="en-NZ" altLang="en-GB" sz="1800">
                <a:solidFill>
                  <a:schemeClr val="dk2"/>
                </a:solidFill>
                <a:latin typeface="Open Sans" panose="020B0606030504020204"/>
                <a:ea typeface="Open Sans" panose="020B0606030504020204"/>
                <a:cs typeface="Open Sans" panose="020B0606030504020204"/>
                <a:sym typeface="Open Sans" panose="020B0606030504020204"/>
              </a:rPr>
              <a:t>'</a:t>
            </a:r>
            <a:r>
              <a:rPr lang="en-GB" sz="1800">
                <a:solidFill>
                  <a:schemeClr val="dk2"/>
                </a:solidFill>
                <a:latin typeface="Open Sans" panose="020B0606030504020204"/>
                <a:ea typeface="Open Sans" panose="020B0606030504020204"/>
                <a:cs typeface="Open Sans" panose="020B0606030504020204"/>
                <a:sym typeface="Open Sans" panose="020B0606030504020204"/>
              </a:rPr>
              <a:t>s a phenomenal body of work</a:t>
            </a:r>
            <a:r>
              <a:rPr lang="en-NZ" altLang="en-GB" sz="1800">
                <a:solidFill>
                  <a:schemeClr val="dk2"/>
                </a:solidFill>
                <a:latin typeface="Open Sans" panose="020B0606030504020204"/>
                <a:ea typeface="Open Sans" panose="020B0606030504020204"/>
                <a:cs typeface="Open Sans" panose="020B0606030504020204"/>
                <a:sym typeface="Open Sans" panose="020B0606030504020204"/>
              </a:rPr>
              <a:t>.</a:t>
            </a:r>
            <a:r>
              <a:rPr lang="en-GB" sz="1800">
                <a:solidFill>
                  <a:schemeClr val="dk2"/>
                </a:solidFill>
                <a:latin typeface="Open Sans" panose="020B0606030504020204"/>
                <a:ea typeface="Open Sans" panose="020B0606030504020204"/>
                <a:cs typeface="Open Sans" panose="020B0606030504020204"/>
                <a:sym typeface="Open Sans" panose="020B0606030504020204"/>
              </a:rPr>
              <a:t> I</a:t>
            </a:r>
            <a:r>
              <a:rPr lang="en-NZ" altLang="en-GB" sz="1800">
                <a:solidFill>
                  <a:schemeClr val="dk2"/>
                </a:solidFill>
                <a:latin typeface="Open Sans" panose="020B0606030504020204"/>
                <a:ea typeface="Open Sans" panose="020B0606030504020204"/>
                <a:cs typeface="Open Sans" panose="020B0606030504020204"/>
                <a:sym typeface="Open Sans" panose="020B0606030504020204"/>
              </a:rPr>
              <a:t>'</a:t>
            </a:r>
            <a:r>
              <a:rPr lang="en-GB" sz="1800">
                <a:solidFill>
                  <a:schemeClr val="dk2"/>
                </a:solidFill>
                <a:latin typeface="Open Sans" panose="020B0606030504020204"/>
                <a:ea typeface="Open Sans" panose="020B0606030504020204"/>
                <a:cs typeface="Open Sans" panose="020B0606030504020204"/>
                <a:sym typeface="Open Sans" panose="020B0606030504020204"/>
              </a:rPr>
              <a:t>m proud that we are able to host it on our website, and am looking forward to expanding that space with Hui E! in the very near future.</a:t>
            </a:r>
            <a:endParaRPr sz="1800">
              <a:solidFill>
                <a:schemeClr val="dk2"/>
              </a:solidFill>
              <a:latin typeface="Open Sans" panose="020B0606030504020204"/>
              <a:ea typeface="Open Sans" panose="020B0606030504020204"/>
              <a:cs typeface="Open Sans" panose="020B0606030504020204"/>
              <a:sym typeface="Open Sans" panose="020B0606030504020204"/>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PhAnim="0" showMasterSp="0">
  <p:cSld>
    <p:spTree>
      <p:nvGrpSpPr>
        <p:cNvPr id="160" name="Shape 160"/>
        <p:cNvGrpSpPr/>
        <p:nvPr/>
      </p:nvGrpSpPr>
      <p:grpSpPr>
        <a:xfrm>
          <a:off x="0" y="0"/>
          <a:ext cx="0" cy="0"/>
          <a:chOff x="0" y="0"/>
          <a:chExt cx="0" cy="0"/>
        </a:xfrm>
      </p:grpSpPr>
      <p:sp>
        <p:nvSpPr>
          <p:cNvPr id="161" name="Google Shape;161;g6536901989_0_384: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6536901989_0_384: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GB" sz="1800">
                <a:solidFill>
                  <a:schemeClr val="dk2"/>
                </a:solidFill>
                <a:latin typeface="Open Sans" panose="020B0606030504020204"/>
                <a:ea typeface="Open Sans" panose="020B0606030504020204"/>
                <a:cs typeface="Open Sans" panose="020B0606030504020204"/>
                <a:sym typeface="Open Sans" panose="020B0606030504020204"/>
              </a:rPr>
              <a:t>If we revisit our model… </a:t>
            </a:r>
            <a:endParaRPr lang="en-GB" sz="1800">
              <a:solidFill>
                <a:schemeClr val="dk2"/>
              </a:solidFill>
              <a:latin typeface="Open Sans" panose="020B0606030504020204"/>
              <a:ea typeface="Open Sans" panose="020B0606030504020204"/>
              <a:cs typeface="Open Sans" panose="020B0606030504020204"/>
              <a:sym typeface="Open Sans" panose="020B0606030504020204"/>
            </a:endParaRPr>
          </a:p>
          <a:p>
            <a:pPr marL="0" lvl="0" indent="0" algn="l" rtl="0">
              <a:lnSpc>
                <a:spcPct val="115000"/>
              </a:lnSpc>
              <a:spcBef>
                <a:spcPts val="0"/>
              </a:spcBef>
              <a:spcAft>
                <a:spcPts val="0"/>
              </a:spcAft>
              <a:buNone/>
            </a:pPr>
            <a:endParaRPr lang="en-NZ" altLang="en-GB" sz="1800">
              <a:solidFill>
                <a:schemeClr val="dk2"/>
              </a:solidFill>
              <a:latin typeface="Open Sans" panose="020B0606030504020204"/>
              <a:ea typeface="Open Sans" panose="020B0606030504020204"/>
              <a:cs typeface="Open Sans" panose="020B0606030504020204"/>
              <a:sym typeface="Open Sans" panose="020B0606030504020204"/>
            </a:endParaRPr>
          </a:p>
          <a:p>
            <a:pPr marL="0" lvl="0" indent="0" algn="l" rtl="0">
              <a:lnSpc>
                <a:spcPct val="115000"/>
              </a:lnSpc>
              <a:spcBef>
                <a:spcPts val="0"/>
              </a:spcBef>
              <a:spcAft>
                <a:spcPts val="0"/>
              </a:spcAft>
              <a:buNone/>
            </a:pPr>
            <a:r>
              <a:rPr lang="en-NZ" altLang="en-GB" sz="1800">
                <a:solidFill>
                  <a:schemeClr val="dk2"/>
                </a:solidFill>
                <a:latin typeface="Open Sans" panose="020B0606030504020204"/>
                <a:ea typeface="Open Sans" panose="020B0606030504020204"/>
                <a:cs typeface="Open Sans" panose="020B0606030504020204"/>
                <a:sym typeface="Open Sans" panose="020B0606030504020204"/>
              </a:rPr>
              <a:t>'</a:t>
            </a:r>
            <a:r>
              <a:rPr lang="en-GB" sz="1800">
                <a:solidFill>
                  <a:schemeClr val="dk2"/>
                </a:solidFill>
                <a:latin typeface="Open Sans" panose="020B0606030504020204"/>
                <a:ea typeface="Open Sans" panose="020B0606030504020204"/>
                <a:cs typeface="Open Sans" panose="020B0606030504020204"/>
                <a:sym typeface="Open Sans" panose="020B0606030504020204"/>
              </a:rPr>
              <a:t>Upcoming events’is a website feature enabling external collaboration, and as the name implies, education about upcoming events in Wellington and Auckland.</a:t>
            </a:r>
            <a:endParaRPr lang="en-GB" sz="1800">
              <a:solidFill>
                <a:schemeClr val="dk2"/>
              </a:solidFill>
              <a:latin typeface="Open Sans" panose="020B0606030504020204"/>
              <a:ea typeface="Open Sans" panose="020B0606030504020204"/>
              <a:cs typeface="Open Sans" panose="020B0606030504020204"/>
              <a:sym typeface="Open Sans" panose="020B0606030504020204"/>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matchingName="Title slide">
  <p:cSld name="TITLE">
    <p:spTree>
      <p:nvGrpSpPr>
        <p:cNvPr id="9" name="Shape 9"/>
        <p:cNvGrpSpPr/>
        <p:nvPr/>
      </p:nvGrpSpPr>
      <p:grpSpPr>
        <a:xfrm>
          <a:off x="0" y="0"/>
          <a:ext cx="0" cy="0"/>
          <a:chOff x="0" y="0"/>
          <a:chExt cx="0" cy="0"/>
        </a:xfrm>
      </p:grpSpPr>
      <p:cxnSp>
        <p:nvCxnSpPr>
          <p:cNvPr id="10" name="Google Shape;10;p2"/>
          <p:cNvCxnSpPr/>
          <p:nvPr/>
        </p:nvCxnSpPr>
        <p:spPr>
          <a:xfrm>
            <a:off x="7007735" y="3176888"/>
            <a:ext cx="562200" cy="0"/>
          </a:xfrm>
          <a:prstGeom prst="straightConnector1">
            <a:avLst/>
          </a:prstGeom>
          <a:noFill/>
          <a:ln w="76200" cap="flat" cmpd="sng">
            <a:solidFill>
              <a:schemeClr val="lt2"/>
            </a:solidFill>
            <a:prstDash val="solid"/>
            <a:round/>
            <a:headEnd type="none" w="sm" len="sm"/>
            <a:tailEnd type="none" w="sm" len="sm"/>
          </a:ln>
        </p:spPr>
      </p:cxnSp>
      <p:cxnSp>
        <p:nvCxnSpPr>
          <p:cNvPr id="11" name="Google Shape;11;p2"/>
          <p:cNvCxnSpPr/>
          <p:nvPr/>
        </p:nvCxnSpPr>
        <p:spPr>
          <a:xfrm>
            <a:off x="1575035" y="3158252"/>
            <a:ext cx="562200" cy="0"/>
          </a:xfrm>
          <a:prstGeom prst="straightConnector1">
            <a:avLst/>
          </a:prstGeom>
          <a:noFill/>
          <a:ln w="76200" cap="flat" cmpd="sng">
            <a:solidFill>
              <a:schemeClr val="lt2"/>
            </a:solidFill>
            <a:prstDash val="solid"/>
            <a:round/>
            <a:headEnd type="none" w="sm" len="sm"/>
            <a:tailEnd type="none" w="sm" len="sm"/>
          </a:ln>
        </p:spPr>
      </p:cxnSp>
      <p:grpSp>
        <p:nvGrpSpPr>
          <p:cNvPr id="12" name="Google Shape;12;p2"/>
          <p:cNvGrpSpPr/>
          <p:nvPr/>
        </p:nvGrpSpPr>
        <p:grpSpPr>
          <a:xfrm>
            <a:off x="1004144" y="1022025"/>
            <a:ext cx="7136668" cy="152400"/>
            <a:chOff x="1346429" y="1011300"/>
            <a:chExt cx="6452100" cy="152400"/>
          </a:xfrm>
        </p:grpSpPr>
        <p:cxnSp>
          <p:nvCxnSpPr>
            <p:cNvPr id="13" name="Google Shape;13;p2"/>
            <p:cNvCxnSpPr/>
            <p:nvPr/>
          </p:nvCxnSpPr>
          <p:spPr>
            <a:xfrm rot="10800000">
              <a:off x="1346429" y="1011300"/>
              <a:ext cx="6452100" cy="0"/>
            </a:xfrm>
            <a:prstGeom prst="straightConnector1">
              <a:avLst/>
            </a:prstGeom>
            <a:noFill/>
            <a:ln w="76200" cap="flat" cmpd="sng">
              <a:solidFill>
                <a:schemeClr val="accent3"/>
              </a:solidFill>
              <a:prstDash val="solid"/>
              <a:round/>
              <a:headEnd type="none" w="sm" len="sm"/>
              <a:tailEnd type="none" w="sm" len="sm"/>
            </a:ln>
          </p:spPr>
        </p:cxnSp>
        <p:cxnSp>
          <p:nvCxnSpPr>
            <p:cNvPr id="14" name="Google Shape;14;p2"/>
            <p:cNvCxnSpPr/>
            <p:nvPr/>
          </p:nvCxnSpPr>
          <p:spPr>
            <a:xfrm rot="10800000">
              <a:off x="1346429" y="1163700"/>
              <a:ext cx="6452100" cy="0"/>
            </a:xfrm>
            <a:prstGeom prst="straightConnector1">
              <a:avLst/>
            </a:prstGeom>
            <a:noFill/>
            <a:ln w="9525" cap="flat" cmpd="sng">
              <a:solidFill>
                <a:schemeClr val="accent3"/>
              </a:solidFill>
              <a:prstDash val="solid"/>
              <a:round/>
              <a:headEnd type="none" w="sm" len="sm"/>
              <a:tailEnd type="none" w="sm" len="sm"/>
            </a:ln>
          </p:spPr>
        </p:cxnSp>
      </p:grpSp>
      <p:grpSp>
        <p:nvGrpSpPr>
          <p:cNvPr id="15" name="Google Shape;15;p2"/>
          <p:cNvGrpSpPr/>
          <p:nvPr/>
        </p:nvGrpSpPr>
        <p:grpSpPr>
          <a:xfrm>
            <a:off x="1004151" y="3969100"/>
            <a:ext cx="7136668" cy="152400"/>
            <a:chOff x="1346435" y="3969088"/>
            <a:chExt cx="6452100" cy="152400"/>
          </a:xfrm>
        </p:grpSpPr>
        <p:cxnSp>
          <p:nvCxnSpPr>
            <p:cNvPr id="16" name="Google Shape;16;p2"/>
            <p:cNvCxnSpPr/>
            <p:nvPr/>
          </p:nvCxnSpPr>
          <p:spPr>
            <a:xfrm>
              <a:off x="1346435" y="4121488"/>
              <a:ext cx="6452100" cy="0"/>
            </a:xfrm>
            <a:prstGeom prst="straightConnector1">
              <a:avLst/>
            </a:prstGeom>
            <a:noFill/>
            <a:ln w="76200" cap="flat" cmpd="sng">
              <a:solidFill>
                <a:schemeClr val="accent3"/>
              </a:solidFill>
              <a:prstDash val="solid"/>
              <a:round/>
              <a:headEnd type="none" w="sm" len="sm"/>
              <a:tailEnd type="none" w="sm" len="sm"/>
            </a:ln>
          </p:spPr>
        </p:cxnSp>
        <p:cxnSp>
          <p:nvCxnSpPr>
            <p:cNvPr id="17" name="Google Shape;17;p2"/>
            <p:cNvCxnSpPr/>
            <p:nvPr/>
          </p:nvCxnSpPr>
          <p:spPr>
            <a:xfrm>
              <a:off x="1346435" y="3969088"/>
              <a:ext cx="6452100" cy="0"/>
            </a:xfrm>
            <a:prstGeom prst="straightConnector1">
              <a:avLst/>
            </a:prstGeom>
            <a:noFill/>
            <a:ln w="9525" cap="flat" cmpd="sng">
              <a:solidFill>
                <a:schemeClr val="accent3"/>
              </a:solidFill>
              <a:prstDash val="solid"/>
              <a:round/>
              <a:headEnd type="none" w="sm" len="sm"/>
              <a:tailEnd type="none" w="sm" len="sm"/>
            </a:ln>
          </p:spPr>
        </p:cxnSp>
      </p:grpSp>
      <p:sp>
        <p:nvSpPr>
          <p:cNvPr id="18" name="Google Shape;18;p2"/>
          <p:cNvSpPr txBox="1"/>
          <p:nvPr>
            <p:ph type="ctrTitle"/>
          </p:nvPr>
        </p:nvSpPr>
        <p:spPr>
          <a:xfrm>
            <a:off x="1004150" y="1751764"/>
            <a:ext cx="7136700" cy="1022400"/>
          </a:xfrm>
          <a:prstGeom prst="rect">
            <a:avLst/>
          </a:prstGeom>
        </p:spPr>
        <p:txBody>
          <a:bodyPr spcFirstLastPara="1" wrap="square" lIns="91425" tIns="91425" rIns="91425" bIns="91425" anchor="b" anchorCtr="0">
            <a:no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p:txBody>
      </p:sp>
      <p:sp>
        <p:nvSpPr>
          <p:cNvPr id="19" name="Google Shape;19;p2"/>
          <p:cNvSpPr txBox="1"/>
          <p:nvPr>
            <p:ph type="subTitle" idx="1"/>
          </p:nvPr>
        </p:nvSpPr>
        <p:spPr>
          <a:xfrm>
            <a:off x="2137225" y="2850039"/>
            <a:ext cx="48705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p:txBody>
      </p:sp>
      <p:sp>
        <p:nvSpPr>
          <p:cNvPr id="20" name="Google Shape;20;p2"/>
          <p:cNvSpPr txBox="1"/>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55" name="Shape 55"/>
        <p:cNvGrpSpPr/>
        <p:nvPr/>
      </p:nvGrpSpPr>
      <p:grpSpPr>
        <a:xfrm>
          <a:off x="0" y="0"/>
          <a:ext cx="0" cy="0"/>
          <a:chOff x="0" y="0"/>
          <a:chExt cx="0" cy="0"/>
        </a:xfrm>
      </p:grpSpPr>
      <p:sp>
        <p:nvSpPr>
          <p:cNvPr id="56" name="Google Shape;56;p11"/>
          <p:cNvSpPr/>
          <p:nvPr/>
        </p:nvSpPr>
        <p:spPr>
          <a:xfrm>
            <a:off x="-75"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7" name="Google Shape;57;p11"/>
          <p:cNvSpPr txBox="1"/>
          <p:nvPr>
            <p:ph type="title" hasCustomPrompt="1"/>
          </p:nvPr>
        </p:nvSpPr>
        <p:spPr>
          <a:xfrm>
            <a:off x="311700" y="1304850"/>
            <a:ext cx="8520600" cy="15384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3"/>
              </a:buClr>
              <a:buSzPts val="13000"/>
              <a:buNone/>
              <a:defRPr sz="13000">
                <a:solidFill>
                  <a:schemeClr val="accent3"/>
                </a:solidFill>
              </a:defRPr>
            </a:lvl1pPr>
            <a:lvl2pPr lvl="1" algn="ctr">
              <a:spcBef>
                <a:spcPts val="0"/>
              </a:spcBef>
              <a:spcAft>
                <a:spcPts val="0"/>
              </a:spcAft>
              <a:buClr>
                <a:schemeClr val="accent3"/>
              </a:buClr>
              <a:buSzPts val="13000"/>
              <a:buNone/>
              <a:defRPr sz="13000">
                <a:solidFill>
                  <a:schemeClr val="accent3"/>
                </a:solidFill>
              </a:defRPr>
            </a:lvl2pPr>
            <a:lvl3pPr lvl="2" algn="ctr">
              <a:spcBef>
                <a:spcPts val="0"/>
              </a:spcBef>
              <a:spcAft>
                <a:spcPts val="0"/>
              </a:spcAft>
              <a:buClr>
                <a:schemeClr val="accent3"/>
              </a:buClr>
              <a:buSzPts val="13000"/>
              <a:buNone/>
              <a:defRPr sz="13000">
                <a:solidFill>
                  <a:schemeClr val="accent3"/>
                </a:solidFill>
              </a:defRPr>
            </a:lvl3pPr>
            <a:lvl4pPr lvl="3" algn="ctr">
              <a:spcBef>
                <a:spcPts val="0"/>
              </a:spcBef>
              <a:spcAft>
                <a:spcPts val="0"/>
              </a:spcAft>
              <a:buClr>
                <a:schemeClr val="accent3"/>
              </a:buClr>
              <a:buSzPts val="13000"/>
              <a:buNone/>
              <a:defRPr sz="13000">
                <a:solidFill>
                  <a:schemeClr val="accent3"/>
                </a:solidFill>
              </a:defRPr>
            </a:lvl4pPr>
            <a:lvl5pPr lvl="4" algn="ctr">
              <a:spcBef>
                <a:spcPts val="0"/>
              </a:spcBef>
              <a:spcAft>
                <a:spcPts val="0"/>
              </a:spcAft>
              <a:buClr>
                <a:schemeClr val="accent3"/>
              </a:buClr>
              <a:buSzPts val="13000"/>
              <a:buNone/>
              <a:defRPr sz="13000">
                <a:solidFill>
                  <a:schemeClr val="accent3"/>
                </a:solidFill>
              </a:defRPr>
            </a:lvl5pPr>
            <a:lvl6pPr lvl="5" algn="ctr">
              <a:spcBef>
                <a:spcPts val="0"/>
              </a:spcBef>
              <a:spcAft>
                <a:spcPts val="0"/>
              </a:spcAft>
              <a:buClr>
                <a:schemeClr val="accent3"/>
              </a:buClr>
              <a:buSzPts val="13000"/>
              <a:buNone/>
              <a:defRPr sz="13000">
                <a:solidFill>
                  <a:schemeClr val="accent3"/>
                </a:solidFill>
              </a:defRPr>
            </a:lvl6pPr>
            <a:lvl7pPr lvl="6" algn="ctr">
              <a:spcBef>
                <a:spcPts val="0"/>
              </a:spcBef>
              <a:spcAft>
                <a:spcPts val="0"/>
              </a:spcAft>
              <a:buClr>
                <a:schemeClr val="accent3"/>
              </a:buClr>
              <a:buSzPts val="13000"/>
              <a:buNone/>
              <a:defRPr sz="13000">
                <a:solidFill>
                  <a:schemeClr val="accent3"/>
                </a:solidFill>
              </a:defRPr>
            </a:lvl7pPr>
            <a:lvl8pPr lvl="7" algn="ctr">
              <a:spcBef>
                <a:spcPts val="0"/>
              </a:spcBef>
              <a:spcAft>
                <a:spcPts val="0"/>
              </a:spcAft>
              <a:buClr>
                <a:schemeClr val="accent3"/>
              </a:buClr>
              <a:buSzPts val="13000"/>
              <a:buNone/>
              <a:defRPr sz="13000">
                <a:solidFill>
                  <a:schemeClr val="accent3"/>
                </a:solidFill>
              </a:defRPr>
            </a:lvl8pPr>
            <a:lvl9pPr lvl="8" algn="ctr">
              <a:spcBef>
                <a:spcPts val="0"/>
              </a:spcBef>
              <a:spcAft>
                <a:spcPts val="0"/>
              </a:spcAft>
              <a:buClr>
                <a:schemeClr val="accent3"/>
              </a:buClr>
              <a:buSzPts val="13000"/>
              <a:buNone/>
              <a:defRPr sz="13000">
                <a:solidFill>
                  <a:schemeClr val="accent3"/>
                </a:solidFill>
              </a:defRPr>
            </a:lvl9pPr>
          </a:lstStyle>
          <a:p>
            <a:r>
              <a:t>xx%</a:t>
            </a:r>
          </a:p>
        </p:txBody>
      </p:sp>
      <p:sp>
        <p:nvSpPr>
          <p:cNvPr id="58" name="Google Shape;58;p11"/>
          <p:cNvSpPr txBox="1"/>
          <p:nvPr>
            <p:ph type="body" idx="1"/>
          </p:nvPr>
        </p:nvSpPr>
        <p:spPr>
          <a:xfrm>
            <a:off x="311700" y="2995650"/>
            <a:ext cx="8520600" cy="10716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p:txBody>
      </p:sp>
      <p:sp>
        <p:nvSpPr>
          <p:cNvPr id="59" name="Google Shape;59;p11"/>
          <p:cNvSpPr txBox="1"/>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matchingName="Blank">
  <p:cSld name="BLANK">
    <p:spTree>
      <p:nvGrpSpPr>
        <p:cNvPr id="60" name="Shape 60"/>
        <p:cNvGrpSpPr/>
        <p:nvPr/>
      </p:nvGrpSpPr>
      <p:grpSpPr>
        <a:xfrm>
          <a:off x="0" y="0"/>
          <a:ext cx="0" cy="0"/>
          <a:chOff x="0" y="0"/>
          <a:chExt cx="0" cy="0"/>
        </a:xfrm>
      </p:grpSpPr>
      <p:sp>
        <p:nvSpPr>
          <p:cNvPr id="61" name="Google Shape;61;p12"/>
          <p:cNvSpPr txBox="1"/>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matchingName="Section header">
  <p:cSld name="SECTION_HEADER">
    <p:spTree>
      <p:nvGrpSpPr>
        <p:cNvPr id="21" name="Shape 21"/>
        <p:cNvGrpSpPr/>
        <p:nvPr/>
      </p:nvGrpSpPr>
      <p:grpSpPr>
        <a:xfrm>
          <a:off x="0" y="0"/>
          <a:ext cx="0" cy="0"/>
          <a:chOff x="0" y="0"/>
          <a:chExt cx="0" cy="0"/>
        </a:xfrm>
      </p:grpSpPr>
      <p:sp>
        <p:nvSpPr>
          <p:cNvPr id="22" name="Google Shape;22;p3"/>
          <p:cNvSpPr/>
          <p:nvPr/>
        </p:nvSpPr>
        <p:spPr>
          <a:xfrm>
            <a:off x="-50" y="2571900"/>
            <a:ext cx="9144000" cy="2571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 name="Google Shape;23;p3"/>
          <p:cNvSpPr txBox="1"/>
          <p:nvPr>
            <p:ph type="title"/>
          </p:nvPr>
        </p:nvSpPr>
        <p:spPr>
          <a:xfrm>
            <a:off x="311700" y="814800"/>
            <a:ext cx="8571300" cy="9420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a:lvl1pPr>
            <a:lvl2pPr lvl="1" algn="ctr">
              <a:spcBef>
                <a:spcPts val="0"/>
              </a:spcBef>
              <a:spcAft>
                <a:spcPts val="0"/>
              </a:spcAft>
              <a:buSzPts val="3600"/>
              <a:buNone/>
              <a:defRPr/>
            </a:lvl2pPr>
            <a:lvl3pPr lvl="2" algn="ctr">
              <a:spcBef>
                <a:spcPts val="0"/>
              </a:spcBef>
              <a:spcAft>
                <a:spcPts val="0"/>
              </a:spcAft>
              <a:buSzPts val="3600"/>
              <a:buNone/>
              <a:defRPr/>
            </a:lvl3pPr>
            <a:lvl4pPr lvl="3" algn="ctr">
              <a:spcBef>
                <a:spcPts val="0"/>
              </a:spcBef>
              <a:spcAft>
                <a:spcPts val="0"/>
              </a:spcAft>
              <a:buSzPts val="3600"/>
              <a:buNone/>
              <a:defRPr/>
            </a:lvl4pPr>
            <a:lvl5pPr lvl="4" algn="ctr">
              <a:spcBef>
                <a:spcPts val="0"/>
              </a:spcBef>
              <a:spcAft>
                <a:spcPts val="0"/>
              </a:spcAft>
              <a:buSzPts val="3600"/>
              <a:buNone/>
              <a:defRPr/>
            </a:lvl5pPr>
            <a:lvl6pPr lvl="5" algn="ctr">
              <a:spcBef>
                <a:spcPts val="0"/>
              </a:spcBef>
              <a:spcAft>
                <a:spcPts val="0"/>
              </a:spcAft>
              <a:buSzPts val="3600"/>
              <a:buNone/>
              <a:defRPr/>
            </a:lvl6pPr>
            <a:lvl7pPr lvl="6" algn="ctr">
              <a:spcBef>
                <a:spcPts val="0"/>
              </a:spcBef>
              <a:spcAft>
                <a:spcPts val="0"/>
              </a:spcAft>
              <a:buSzPts val="3600"/>
              <a:buNone/>
              <a:defRPr/>
            </a:lvl7pPr>
            <a:lvl8pPr lvl="7" algn="ctr">
              <a:spcBef>
                <a:spcPts val="0"/>
              </a:spcBef>
              <a:spcAft>
                <a:spcPts val="0"/>
              </a:spcAft>
              <a:buSzPts val="3600"/>
              <a:buNone/>
              <a:defRPr/>
            </a:lvl8pPr>
            <a:lvl9pPr lvl="8" algn="ctr">
              <a:spcBef>
                <a:spcPts val="0"/>
              </a:spcBef>
              <a:spcAft>
                <a:spcPts val="0"/>
              </a:spcAft>
              <a:buSzPts val="3600"/>
              <a:buNone/>
              <a:defRPr/>
            </a:lvl9pPr>
          </a:lstStyle>
          <a:p/>
        </p:txBody>
      </p:sp>
      <p:sp>
        <p:nvSpPr>
          <p:cNvPr id="24" name="Google Shape;24;p3"/>
          <p:cNvSpPr txBox="1"/>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matchingName="Title and body">
  <p:cSld name="TITLE_AND_BODY">
    <p:spTree>
      <p:nvGrpSpPr>
        <p:cNvPr id="25" name="Shape 25"/>
        <p:cNvGrpSpPr/>
        <p:nvPr/>
      </p:nvGrpSpPr>
      <p:grpSpPr>
        <a:xfrm>
          <a:off x="0" y="0"/>
          <a:ext cx="0" cy="0"/>
          <a:chOff x="0" y="0"/>
          <a:chExt cx="0" cy="0"/>
        </a:xfrm>
      </p:grpSpPr>
      <p:sp>
        <p:nvSpPr>
          <p:cNvPr id="26" name="Google Shape;26;p4"/>
          <p:cNvSpPr/>
          <p:nvPr/>
        </p:nvSpPr>
        <p:spPr>
          <a:xfrm>
            <a:off x="-75" y="5045700"/>
            <a:ext cx="9144000" cy="978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 name="Google Shape;27;p4"/>
          <p:cNvSpPr txBox="1"/>
          <p:nvPr>
            <p:ph type="title"/>
          </p:nvPr>
        </p:nvSpPr>
        <p:spPr>
          <a:xfrm>
            <a:off x="311700" y="445025"/>
            <a:ext cx="8520600" cy="7074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28" name="Google Shape;28;p4"/>
          <p:cNvSpPr txBox="1"/>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p:txBody>
      </p:sp>
      <p:sp>
        <p:nvSpPr>
          <p:cNvPr id="29" name="Google Shape;29;p4"/>
          <p:cNvSpPr txBox="1"/>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matchingName="Title and two columns">
  <p:cSld name="TITLE_AND_TWO_COLUMNS">
    <p:spTree>
      <p:nvGrpSpPr>
        <p:cNvPr id="30" name="Shape 30"/>
        <p:cNvGrpSpPr/>
        <p:nvPr/>
      </p:nvGrpSpPr>
      <p:grpSpPr>
        <a:xfrm>
          <a:off x="0" y="0"/>
          <a:ext cx="0" cy="0"/>
          <a:chOff x="0" y="0"/>
          <a:chExt cx="0" cy="0"/>
        </a:xfrm>
      </p:grpSpPr>
      <p:sp>
        <p:nvSpPr>
          <p:cNvPr id="31" name="Google Shape;31;p5"/>
          <p:cNvSpPr txBox="1"/>
          <p:nvPr>
            <p:ph type="title"/>
          </p:nvPr>
        </p:nvSpPr>
        <p:spPr>
          <a:xfrm>
            <a:off x="311700" y="445025"/>
            <a:ext cx="8520600" cy="7074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32" name="Google Shape;32;p5"/>
          <p:cNvSpPr txBox="1"/>
          <p:nvPr>
            <p:ph type="body" idx="1"/>
          </p:nvPr>
        </p:nvSpPr>
        <p:spPr>
          <a:xfrm>
            <a:off x="311700" y="1266175"/>
            <a:ext cx="3999900" cy="33027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p:txBody>
      </p:sp>
      <p:sp>
        <p:nvSpPr>
          <p:cNvPr id="33" name="Google Shape;33;p5"/>
          <p:cNvSpPr txBox="1"/>
          <p:nvPr>
            <p:ph type="body" idx="2"/>
          </p:nvPr>
        </p:nvSpPr>
        <p:spPr>
          <a:xfrm>
            <a:off x="4832400" y="1266175"/>
            <a:ext cx="3999900" cy="33027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p:txBody>
      </p:sp>
      <p:sp>
        <p:nvSpPr>
          <p:cNvPr id="34" name="Google Shape;34;p5"/>
          <p:cNvSpPr txBox="1"/>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matchingName="Title only">
  <p:cSld name="TITLE_ONLY">
    <p:spTree>
      <p:nvGrpSpPr>
        <p:cNvPr id="35" name="Shape 35"/>
        <p:cNvGrpSpPr/>
        <p:nvPr/>
      </p:nvGrpSpPr>
      <p:grpSpPr>
        <a:xfrm>
          <a:off x="0" y="0"/>
          <a:ext cx="0" cy="0"/>
          <a:chOff x="0" y="0"/>
          <a:chExt cx="0" cy="0"/>
        </a:xfrm>
      </p:grpSpPr>
      <p:sp>
        <p:nvSpPr>
          <p:cNvPr id="36" name="Google Shape;36;p6"/>
          <p:cNvSpPr txBox="1"/>
          <p:nvPr>
            <p:ph type="title"/>
          </p:nvPr>
        </p:nvSpPr>
        <p:spPr>
          <a:xfrm>
            <a:off x="311700" y="445025"/>
            <a:ext cx="8520600" cy="7074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37" name="Google Shape;37;p6"/>
          <p:cNvSpPr txBox="1"/>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38" name="Shape 38"/>
        <p:cNvGrpSpPr/>
        <p:nvPr/>
      </p:nvGrpSpPr>
      <p:grpSpPr>
        <a:xfrm>
          <a:off x="0" y="0"/>
          <a:ext cx="0" cy="0"/>
          <a:chOff x="0" y="0"/>
          <a:chExt cx="0" cy="0"/>
        </a:xfrm>
      </p:grpSpPr>
      <p:sp>
        <p:nvSpPr>
          <p:cNvPr id="39" name="Google Shape;39;p7"/>
          <p:cNvSpPr txBox="1"/>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0" name="Google Shape;40;p7"/>
          <p:cNvSpPr txBox="1"/>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p:txBody>
      </p:sp>
      <p:sp>
        <p:nvSpPr>
          <p:cNvPr id="41" name="Google Shape;41;p7"/>
          <p:cNvSpPr txBox="1"/>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6"/>
        </a:solidFill>
        <a:effectLst/>
      </p:bgPr>
    </p:bg>
    <p:spTree>
      <p:nvGrpSpPr>
        <p:cNvPr id="42" name="Shape 42"/>
        <p:cNvGrpSpPr/>
        <p:nvPr/>
      </p:nvGrpSpPr>
      <p:grpSpPr>
        <a:xfrm>
          <a:off x="0" y="0"/>
          <a:ext cx="0" cy="0"/>
          <a:chOff x="0" y="0"/>
          <a:chExt cx="0" cy="0"/>
        </a:xfrm>
      </p:grpSpPr>
      <p:sp>
        <p:nvSpPr>
          <p:cNvPr id="43" name="Google Shape;43;p8"/>
          <p:cNvSpPr txBox="1"/>
          <p:nvPr>
            <p:ph type="title"/>
          </p:nvPr>
        </p:nvSpPr>
        <p:spPr>
          <a:xfrm>
            <a:off x="490250" y="526350"/>
            <a:ext cx="5613600" cy="4090800"/>
          </a:xfrm>
          <a:prstGeom prst="rect">
            <a:avLst/>
          </a:prstGeom>
        </p:spPr>
        <p:txBody>
          <a:bodyPr spcFirstLastPara="1" wrap="square" lIns="91425" tIns="91425" rIns="91425" bIns="91425" anchor="ctr" anchorCtr="0">
            <a:noAutofit/>
          </a:bodyPr>
          <a:lstStyle>
            <a:lvl1pPr lvl="0">
              <a:spcBef>
                <a:spcPts val="0"/>
              </a:spcBef>
              <a:spcAft>
                <a:spcPts val="0"/>
              </a:spcAft>
              <a:buClr>
                <a:schemeClr val="dk2"/>
              </a:buClr>
              <a:buSzPts val="5400"/>
              <a:buNone/>
              <a:defRPr sz="5400" b="0">
                <a:solidFill>
                  <a:schemeClr val="dk2"/>
                </a:solidFill>
              </a:defRPr>
            </a:lvl1pPr>
            <a:lvl2pPr lvl="1">
              <a:spcBef>
                <a:spcPts val="0"/>
              </a:spcBef>
              <a:spcAft>
                <a:spcPts val="0"/>
              </a:spcAft>
              <a:buClr>
                <a:schemeClr val="dk2"/>
              </a:buClr>
              <a:buSzPts val="5400"/>
              <a:buNone/>
              <a:defRPr sz="5400" b="0">
                <a:solidFill>
                  <a:schemeClr val="dk2"/>
                </a:solidFill>
              </a:defRPr>
            </a:lvl2pPr>
            <a:lvl3pPr lvl="2">
              <a:spcBef>
                <a:spcPts val="0"/>
              </a:spcBef>
              <a:spcAft>
                <a:spcPts val="0"/>
              </a:spcAft>
              <a:buClr>
                <a:schemeClr val="dk2"/>
              </a:buClr>
              <a:buSzPts val="5400"/>
              <a:buNone/>
              <a:defRPr sz="5400" b="0">
                <a:solidFill>
                  <a:schemeClr val="dk2"/>
                </a:solidFill>
              </a:defRPr>
            </a:lvl3pPr>
            <a:lvl4pPr lvl="3">
              <a:spcBef>
                <a:spcPts val="0"/>
              </a:spcBef>
              <a:spcAft>
                <a:spcPts val="0"/>
              </a:spcAft>
              <a:buClr>
                <a:schemeClr val="dk2"/>
              </a:buClr>
              <a:buSzPts val="5400"/>
              <a:buNone/>
              <a:defRPr sz="5400" b="0">
                <a:solidFill>
                  <a:schemeClr val="dk2"/>
                </a:solidFill>
              </a:defRPr>
            </a:lvl4pPr>
            <a:lvl5pPr lvl="4">
              <a:spcBef>
                <a:spcPts val="0"/>
              </a:spcBef>
              <a:spcAft>
                <a:spcPts val="0"/>
              </a:spcAft>
              <a:buClr>
                <a:schemeClr val="dk2"/>
              </a:buClr>
              <a:buSzPts val="5400"/>
              <a:buNone/>
              <a:defRPr sz="5400" b="0">
                <a:solidFill>
                  <a:schemeClr val="dk2"/>
                </a:solidFill>
              </a:defRPr>
            </a:lvl5pPr>
            <a:lvl6pPr lvl="5">
              <a:spcBef>
                <a:spcPts val="0"/>
              </a:spcBef>
              <a:spcAft>
                <a:spcPts val="0"/>
              </a:spcAft>
              <a:buClr>
                <a:schemeClr val="dk2"/>
              </a:buClr>
              <a:buSzPts val="5400"/>
              <a:buNone/>
              <a:defRPr sz="5400" b="0">
                <a:solidFill>
                  <a:schemeClr val="dk2"/>
                </a:solidFill>
              </a:defRPr>
            </a:lvl6pPr>
            <a:lvl7pPr lvl="6">
              <a:spcBef>
                <a:spcPts val="0"/>
              </a:spcBef>
              <a:spcAft>
                <a:spcPts val="0"/>
              </a:spcAft>
              <a:buClr>
                <a:schemeClr val="dk2"/>
              </a:buClr>
              <a:buSzPts val="5400"/>
              <a:buNone/>
              <a:defRPr sz="5400" b="0">
                <a:solidFill>
                  <a:schemeClr val="dk2"/>
                </a:solidFill>
              </a:defRPr>
            </a:lvl7pPr>
            <a:lvl8pPr lvl="7">
              <a:spcBef>
                <a:spcPts val="0"/>
              </a:spcBef>
              <a:spcAft>
                <a:spcPts val="0"/>
              </a:spcAft>
              <a:buClr>
                <a:schemeClr val="dk2"/>
              </a:buClr>
              <a:buSzPts val="5400"/>
              <a:buNone/>
              <a:defRPr sz="5400" b="0">
                <a:solidFill>
                  <a:schemeClr val="dk2"/>
                </a:solidFill>
              </a:defRPr>
            </a:lvl8pPr>
            <a:lvl9pPr lvl="8">
              <a:spcBef>
                <a:spcPts val="0"/>
              </a:spcBef>
              <a:spcAft>
                <a:spcPts val="0"/>
              </a:spcAft>
              <a:buClr>
                <a:schemeClr val="dk2"/>
              </a:buClr>
              <a:buSzPts val="5400"/>
              <a:buNone/>
              <a:defRPr sz="5400" b="0">
                <a:solidFill>
                  <a:schemeClr val="dk2"/>
                </a:solidFill>
              </a:defRPr>
            </a:lvl9pPr>
          </a:lstStyle>
          <a:p/>
        </p:txBody>
      </p:sp>
      <p:sp>
        <p:nvSpPr>
          <p:cNvPr id="44" name="Google Shape;44;p8"/>
          <p:cNvSpPr txBox="1"/>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45" name="Shape 45"/>
        <p:cNvGrpSpPr/>
        <p:nvPr/>
      </p:nvGrpSpPr>
      <p:grpSpPr>
        <a:xfrm>
          <a:off x="0" y="0"/>
          <a:ext cx="0" cy="0"/>
          <a:chOff x="0" y="0"/>
          <a:chExt cx="0" cy="0"/>
        </a:xfrm>
      </p:grpSpPr>
      <p:sp>
        <p:nvSpPr>
          <p:cNvPr id="46" name="Google Shape;46;p9"/>
          <p:cNvSpPr/>
          <p:nvPr/>
        </p:nvSpPr>
        <p:spPr>
          <a:xfrm>
            <a:off x="4572000" y="0"/>
            <a:ext cx="4572000" cy="51435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cxnSp>
        <p:nvCxnSpPr>
          <p:cNvPr id="47" name="Google Shape;47;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8" name="Google Shape;48;p9"/>
          <p:cNvSpPr txBox="1"/>
          <p:nvPr>
            <p:ph type="title"/>
          </p:nvPr>
        </p:nvSpPr>
        <p:spPr>
          <a:xfrm>
            <a:off x="265500" y="1039675"/>
            <a:ext cx="4045200" cy="16758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9" name="Google Shape;49;p9"/>
          <p:cNvSpPr txBox="1"/>
          <p:nvPr>
            <p:ph type="subTitle" idx="1"/>
          </p:nvPr>
        </p:nvSpPr>
        <p:spPr>
          <a:xfrm>
            <a:off x="265500" y="27268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50" name="Google Shape;50;p9"/>
          <p:cNvSpPr txBox="1"/>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p:txBody>
      </p:sp>
      <p:sp>
        <p:nvSpPr>
          <p:cNvPr id="51" name="Google Shape;51;p9"/>
          <p:cNvSpPr txBox="1"/>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52" name="Shape 52"/>
        <p:cNvGrpSpPr/>
        <p:nvPr/>
      </p:nvGrpSpPr>
      <p:grpSpPr>
        <a:xfrm>
          <a:off x="0" y="0"/>
          <a:ext cx="0" cy="0"/>
          <a:chOff x="0" y="0"/>
          <a:chExt cx="0" cy="0"/>
        </a:xfrm>
      </p:grpSpPr>
      <p:sp>
        <p:nvSpPr>
          <p:cNvPr id="53" name="Google Shape;53;p10"/>
          <p:cNvSpPr txBox="1"/>
          <p:nvPr>
            <p:ph type="body" idx="1"/>
          </p:nvPr>
        </p:nvSpPr>
        <p:spPr>
          <a:xfrm>
            <a:off x="311700" y="4230725"/>
            <a:ext cx="5998800" cy="5988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2400"/>
              <a:buFont typeface="PT Sans Narrow" panose="020B0506020203020204"/>
              <a:buNone/>
              <a:defRPr sz="2400">
                <a:latin typeface="PT Sans Narrow" panose="020B0506020203020204"/>
                <a:ea typeface="PT Sans Narrow" panose="020B0506020203020204"/>
                <a:cs typeface="PT Sans Narrow" panose="020B0506020203020204"/>
                <a:sym typeface="PT Sans Narrow" panose="020B0506020203020204"/>
              </a:defRPr>
            </a:lvl1pPr>
          </a:lstStyle>
          <a:p/>
        </p:txBody>
      </p:sp>
      <p:sp>
        <p:nvSpPr>
          <p:cNvPr id="54" name="Google Shape;54;p10"/>
          <p:cNvSpPr txBox="1"/>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7074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1"/>
              </a:buClr>
              <a:buSzPts val="3600"/>
              <a:buFont typeface="PT Sans Narrow" panose="020B0506020203020204"/>
              <a:buNone/>
              <a:defRPr sz="3600" b="1">
                <a:solidFill>
                  <a:schemeClr val="accent1"/>
                </a:solidFill>
                <a:latin typeface="PT Sans Narrow" panose="020B0506020203020204"/>
                <a:ea typeface="PT Sans Narrow" panose="020B0506020203020204"/>
                <a:cs typeface="PT Sans Narrow" panose="020B0506020203020204"/>
                <a:sym typeface="PT Sans Narrow" panose="020B0506020203020204"/>
              </a:defRPr>
            </a:lvl1pPr>
            <a:lvl2pPr lvl="1">
              <a:spcBef>
                <a:spcPts val="0"/>
              </a:spcBef>
              <a:spcAft>
                <a:spcPts val="0"/>
              </a:spcAft>
              <a:buClr>
                <a:schemeClr val="accent1"/>
              </a:buClr>
              <a:buSzPts val="3600"/>
              <a:buFont typeface="PT Sans Narrow" panose="020B0506020203020204"/>
              <a:buNone/>
              <a:defRPr sz="3600" b="1">
                <a:solidFill>
                  <a:schemeClr val="accent1"/>
                </a:solidFill>
                <a:latin typeface="PT Sans Narrow" panose="020B0506020203020204"/>
                <a:ea typeface="PT Sans Narrow" panose="020B0506020203020204"/>
                <a:cs typeface="PT Sans Narrow" panose="020B0506020203020204"/>
                <a:sym typeface="PT Sans Narrow" panose="020B0506020203020204"/>
              </a:defRPr>
            </a:lvl2pPr>
            <a:lvl3pPr lvl="2">
              <a:spcBef>
                <a:spcPts val="0"/>
              </a:spcBef>
              <a:spcAft>
                <a:spcPts val="0"/>
              </a:spcAft>
              <a:buClr>
                <a:schemeClr val="accent1"/>
              </a:buClr>
              <a:buSzPts val="3600"/>
              <a:buFont typeface="PT Sans Narrow" panose="020B0506020203020204"/>
              <a:buNone/>
              <a:defRPr sz="3600" b="1">
                <a:solidFill>
                  <a:schemeClr val="accent1"/>
                </a:solidFill>
                <a:latin typeface="PT Sans Narrow" panose="020B0506020203020204"/>
                <a:ea typeface="PT Sans Narrow" panose="020B0506020203020204"/>
                <a:cs typeface="PT Sans Narrow" panose="020B0506020203020204"/>
                <a:sym typeface="PT Sans Narrow" panose="020B0506020203020204"/>
              </a:defRPr>
            </a:lvl3pPr>
            <a:lvl4pPr lvl="3">
              <a:spcBef>
                <a:spcPts val="0"/>
              </a:spcBef>
              <a:spcAft>
                <a:spcPts val="0"/>
              </a:spcAft>
              <a:buClr>
                <a:schemeClr val="accent1"/>
              </a:buClr>
              <a:buSzPts val="3600"/>
              <a:buFont typeface="PT Sans Narrow" panose="020B0506020203020204"/>
              <a:buNone/>
              <a:defRPr sz="3600" b="1">
                <a:solidFill>
                  <a:schemeClr val="accent1"/>
                </a:solidFill>
                <a:latin typeface="PT Sans Narrow" panose="020B0506020203020204"/>
                <a:ea typeface="PT Sans Narrow" panose="020B0506020203020204"/>
                <a:cs typeface="PT Sans Narrow" panose="020B0506020203020204"/>
                <a:sym typeface="PT Sans Narrow" panose="020B0506020203020204"/>
              </a:defRPr>
            </a:lvl4pPr>
            <a:lvl5pPr lvl="4">
              <a:spcBef>
                <a:spcPts val="0"/>
              </a:spcBef>
              <a:spcAft>
                <a:spcPts val="0"/>
              </a:spcAft>
              <a:buClr>
                <a:schemeClr val="accent1"/>
              </a:buClr>
              <a:buSzPts val="3600"/>
              <a:buFont typeface="PT Sans Narrow" panose="020B0506020203020204"/>
              <a:buNone/>
              <a:defRPr sz="3600" b="1">
                <a:solidFill>
                  <a:schemeClr val="accent1"/>
                </a:solidFill>
                <a:latin typeface="PT Sans Narrow" panose="020B0506020203020204"/>
                <a:ea typeface="PT Sans Narrow" panose="020B0506020203020204"/>
                <a:cs typeface="PT Sans Narrow" panose="020B0506020203020204"/>
                <a:sym typeface="PT Sans Narrow" panose="020B0506020203020204"/>
              </a:defRPr>
            </a:lvl5pPr>
            <a:lvl6pPr lvl="5">
              <a:spcBef>
                <a:spcPts val="0"/>
              </a:spcBef>
              <a:spcAft>
                <a:spcPts val="0"/>
              </a:spcAft>
              <a:buClr>
                <a:schemeClr val="accent1"/>
              </a:buClr>
              <a:buSzPts val="3600"/>
              <a:buFont typeface="PT Sans Narrow" panose="020B0506020203020204"/>
              <a:buNone/>
              <a:defRPr sz="3600" b="1">
                <a:solidFill>
                  <a:schemeClr val="accent1"/>
                </a:solidFill>
                <a:latin typeface="PT Sans Narrow" panose="020B0506020203020204"/>
                <a:ea typeface="PT Sans Narrow" panose="020B0506020203020204"/>
                <a:cs typeface="PT Sans Narrow" panose="020B0506020203020204"/>
                <a:sym typeface="PT Sans Narrow" panose="020B0506020203020204"/>
              </a:defRPr>
            </a:lvl6pPr>
            <a:lvl7pPr lvl="6">
              <a:spcBef>
                <a:spcPts val="0"/>
              </a:spcBef>
              <a:spcAft>
                <a:spcPts val="0"/>
              </a:spcAft>
              <a:buClr>
                <a:schemeClr val="accent1"/>
              </a:buClr>
              <a:buSzPts val="3600"/>
              <a:buFont typeface="PT Sans Narrow" panose="020B0506020203020204"/>
              <a:buNone/>
              <a:defRPr sz="3600" b="1">
                <a:solidFill>
                  <a:schemeClr val="accent1"/>
                </a:solidFill>
                <a:latin typeface="PT Sans Narrow" panose="020B0506020203020204"/>
                <a:ea typeface="PT Sans Narrow" panose="020B0506020203020204"/>
                <a:cs typeface="PT Sans Narrow" panose="020B0506020203020204"/>
                <a:sym typeface="PT Sans Narrow" panose="020B0506020203020204"/>
              </a:defRPr>
            </a:lvl7pPr>
            <a:lvl8pPr lvl="7">
              <a:spcBef>
                <a:spcPts val="0"/>
              </a:spcBef>
              <a:spcAft>
                <a:spcPts val="0"/>
              </a:spcAft>
              <a:buClr>
                <a:schemeClr val="accent1"/>
              </a:buClr>
              <a:buSzPts val="3600"/>
              <a:buFont typeface="PT Sans Narrow" panose="020B0506020203020204"/>
              <a:buNone/>
              <a:defRPr sz="3600" b="1">
                <a:solidFill>
                  <a:schemeClr val="accent1"/>
                </a:solidFill>
                <a:latin typeface="PT Sans Narrow" panose="020B0506020203020204"/>
                <a:ea typeface="PT Sans Narrow" panose="020B0506020203020204"/>
                <a:cs typeface="PT Sans Narrow" panose="020B0506020203020204"/>
                <a:sym typeface="PT Sans Narrow" panose="020B0506020203020204"/>
              </a:defRPr>
            </a:lvl8pPr>
            <a:lvl9pPr lvl="8">
              <a:spcBef>
                <a:spcPts val="0"/>
              </a:spcBef>
              <a:spcAft>
                <a:spcPts val="0"/>
              </a:spcAft>
              <a:buClr>
                <a:schemeClr val="accent1"/>
              </a:buClr>
              <a:buSzPts val="3600"/>
              <a:buFont typeface="PT Sans Narrow" panose="020B0506020203020204"/>
              <a:buNone/>
              <a:defRPr sz="3600" b="1">
                <a:solidFill>
                  <a:schemeClr val="accent1"/>
                </a:solidFill>
                <a:latin typeface="PT Sans Narrow" panose="020B0506020203020204"/>
                <a:ea typeface="PT Sans Narrow" panose="020B0506020203020204"/>
                <a:cs typeface="PT Sans Narrow" panose="020B0506020203020204"/>
                <a:sym typeface="PT Sans Narrow" panose="020B0506020203020204"/>
              </a:defRPr>
            </a:lvl9pPr>
          </a:lstStyle>
          <a:p/>
        </p:txBody>
      </p:sp>
      <p:sp>
        <p:nvSpPr>
          <p:cNvPr id="7" name="Google Shape;7;p1"/>
          <p:cNvSpPr txBox="1"/>
          <p:nvPr>
            <p:ph type="body" idx="1"/>
          </p:nvPr>
        </p:nvSpPr>
        <p:spPr>
          <a:xfrm>
            <a:off x="311700" y="1266325"/>
            <a:ext cx="8520600" cy="33027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Open Sans" panose="020B0606030504020204"/>
              <a:buChar char="●"/>
              <a:defRPr sz="1800">
                <a:solidFill>
                  <a:schemeClr val="dk2"/>
                </a:solidFill>
                <a:latin typeface="Open Sans" panose="020B0606030504020204"/>
                <a:ea typeface="Open Sans" panose="020B0606030504020204"/>
                <a:cs typeface="Open Sans" panose="020B0606030504020204"/>
                <a:sym typeface="Open Sans" panose="020B0606030504020204"/>
              </a:defRPr>
            </a:lvl1pPr>
            <a:lvl2pPr marL="914400" lvl="1" indent="-317500">
              <a:lnSpc>
                <a:spcPct val="115000"/>
              </a:lnSpc>
              <a:spcBef>
                <a:spcPts val="1600"/>
              </a:spcBef>
              <a:spcAft>
                <a:spcPts val="0"/>
              </a:spcAft>
              <a:buClr>
                <a:schemeClr val="dk2"/>
              </a:buClr>
              <a:buSzPts val="1400"/>
              <a:buFont typeface="Open Sans" panose="020B0606030504020204"/>
              <a:buChar char="○"/>
              <a:defRPr>
                <a:solidFill>
                  <a:schemeClr val="dk2"/>
                </a:solidFill>
                <a:latin typeface="Open Sans" panose="020B0606030504020204"/>
                <a:ea typeface="Open Sans" panose="020B0606030504020204"/>
                <a:cs typeface="Open Sans" panose="020B0606030504020204"/>
                <a:sym typeface="Open Sans" panose="020B0606030504020204"/>
              </a:defRPr>
            </a:lvl2pPr>
            <a:lvl3pPr marL="1371600" lvl="2" indent="-317500">
              <a:lnSpc>
                <a:spcPct val="115000"/>
              </a:lnSpc>
              <a:spcBef>
                <a:spcPts val="1600"/>
              </a:spcBef>
              <a:spcAft>
                <a:spcPts val="0"/>
              </a:spcAft>
              <a:buClr>
                <a:schemeClr val="dk2"/>
              </a:buClr>
              <a:buSzPts val="1400"/>
              <a:buFont typeface="Open Sans" panose="020B0606030504020204"/>
              <a:buChar char="■"/>
              <a:defRPr>
                <a:solidFill>
                  <a:schemeClr val="dk2"/>
                </a:solidFill>
                <a:latin typeface="Open Sans" panose="020B0606030504020204"/>
                <a:ea typeface="Open Sans" panose="020B0606030504020204"/>
                <a:cs typeface="Open Sans" panose="020B0606030504020204"/>
                <a:sym typeface="Open Sans" panose="020B0606030504020204"/>
              </a:defRPr>
            </a:lvl3pPr>
            <a:lvl4pPr marL="1828800" lvl="3" indent="-317500">
              <a:lnSpc>
                <a:spcPct val="115000"/>
              </a:lnSpc>
              <a:spcBef>
                <a:spcPts val="1600"/>
              </a:spcBef>
              <a:spcAft>
                <a:spcPts val="0"/>
              </a:spcAft>
              <a:buClr>
                <a:schemeClr val="dk2"/>
              </a:buClr>
              <a:buSzPts val="1400"/>
              <a:buFont typeface="Open Sans" panose="020B0606030504020204"/>
              <a:buChar char="●"/>
              <a:defRPr>
                <a:solidFill>
                  <a:schemeClr val="dk2"/>
                </a:solidFill>
                <a:latin typeface="Open Sans" panose="020B0606030504020204"/>
                <a:ea typeface="Open Sans" panose="020B0606030504020204"/>
                <a:cs typeface="Open Sans" panose="020B0606030504020204"/>
                <a:sym typeface="Open Sans" panose="020B0606030504020204"/>
              </a:defRPr>
            </a:lvl4pPr>
            <a:lvl5pPr marL="2286000" lvl="4" indent="-317500">
              <a:lnSpc>
                <a:spcPct val="115000"/>
              </a:lnSpc>
              <a:spcBef>
                <a:spcPts val="1600"/>
              </a:spcBef>
              <a:spcAft>
                <a:spcPts val="0"/>
              </a:spcAft>
              <a:buClr>
                <a:schemeClr val="dk2"/>
              </a:buClr>
              <a:buSzPts val="1400"/>
              <a:buFont typeface="Open Sans" panose="020B0606030504020204"/>
              <a:buChar char="○"/>
              <a:defRPr>
                <a:solidFill>
                  <a:schemeClr val="dk2"/>
                </a:solidFill>
                <a:latin typeface="Open Sans" panose="020B0606030504020204"/>
                <a:ea typeface="Open Sans" panose="020B0606030504020204"/>
                <a:cs typeface="Open Sans" panose="020B0606030504020204"/>
                <a:sym typeface="Open Sans" panose="020B0606030504020204"/>
              </a:defRPr>
            </a:lvl5pPr>
            <a:lvl6pPr marL="2743200" lvl="5" indent="-317500">
              <a:lnSpc>
                <a:spcPct val="115000"/>
              </a:lnSpc>
              <a:spcBef>
                <a:spcPts val="1600"/>
              </a:spcBef>
              <a:spcAft>
                <a:spcPts val="0"/>
              </a:spcAft>
              <a:buClr>
                <a:schemeClr val="dk2"/>
              </a:buClr>
              <a:buSzPts val="1400"/>
              <a:buFont typeface="Open Sans" panose="020B0606030504020204"/>
              <a:buChar char="■"/>
              <a:defRPr>
                <a:solidFill>
                  <a:schemeClr val="dk2"/>
                </a:solidFill>
                <a:latin typeface="Open Sans" panose="020B0606030504020204"/>
                <a:ea typeface="Open Sans" panose="020B0606030504020204"/>
                <a:cs typeface="Open Sans" panose="020B0606030504020204"/>
                <a:sym typeface="Open Sans" panose="020B0606030504020204"/>
              </a:defRPr>
            </a:lvl6pPr>
            <a:lvl7pPr marL="3200400" lvl="6" indent="-317500">
              <a:lnSpc>
                <a:spcPct val="115000"/>
              </a:lnSpc>
              <a:spcBef>
                <a:spcPts val="1600"/>
              </a:spcBef>
              <a:spcAft>
                <a:spcPts val="0"/>
              </a:spcAft>
              <a:buClr>
                <a:schemeClr val="dk2"/>
              </a:buClr>
              <a:buSzPts val="1400"/>
              <a:buFont typeface="Open Sans" panose="020B0606030504020204"/>
              <a:buChar char="●"/>
              <a:defRPr>
                <a:solidFill>
                  <a:schemeClr val="dk2"/>
                </a:solidFill>
                <a:latin typeface="Open Sans" panose="020B0606030504020204"/>
                <a:ea typeface="Open Sans" panose="020B0606030504020204"/>
                <a:cs typeface="Open Sans" panose="020B0606030504020204"/>
                <a:sym typeface="Open Sans" panose="020B0606030504020204"/>
              </a:defRPr>
            </a:lvl7pPr>
            <a:lvl8pPr marL="3657600" lvl="7" indent="-317500">
              <a:lnSpc>
                <a:spcPct val="115000"/>
              </a:lnSpc>
              <a:spcBef>
                <a:spcPts val="1600"/>
              </a:spcBef>
              <a:spcAft>
                <a:spcPts val="0"/>
              </a:spcAft>
              <a:buClr>
                <a:schemeClr val="dk2"/>
              </a:buClr>
              <a:buSzPts val="1400"/>
              <a:buFont typeface="Open Sans" panose="020B0606030504020204"/>
              <a:buChar char="○"/>
              <a:defRPr>
                <a:solidFill>
                  <a:schemeClr val="dk2"/>
                </a:solidFill>
                <a:latin typeface="Open Sans" panose="020B0606030504020204"/>
                <a:ea typeface="Open Sans" panose="020B0606030504020204"/>
                <a:cs typeface="Open Sans" panose="020B0606030504020204"/>
                <a:sym typeface="Open Sans" panose="020B0606030504020204"/>
              </a:defRPr>
            </a:lvl8pPr>
            <a:lvl9pPr marL="4114800" lvl="8" indent="-317500">
              <a:lnSpc>
                <a:spcPct val="115000"/>
              </a:lnSpc>
              <a:spcBef>
                <a:spcPts val="1600"/>
              </a:spcBef>
              <a:spcAft>
                <a:spcPts val="1600"/>
              </a:spcAft>
              <a:buClr>
                <a:schemeClr val="dk2"/>
              </a:buClr>
              <a:buSzPts val="1400"/>
              <a:buFont typeface="Open Sans" panose="020B0606030504020204"/>
              <a:buChar char="■"/>
              <a:defRPr>
                <a:solidFill>
                  <a:schemeClr val="dk2"/>
                </a:solidFill>
                <a:latin typeface="Open Sans" panose="020B0606030504020204"/>
                <a:ea typeface="Open Sans" panose="020B0606030504020204"/>
                <a:cs typeface="Open Sans" panose="020B0606030504020204"/>
                <a:sym typeface="Open Sans" panose="020B0606030504020204"/>
              </a:defRPr>
            </a:lvl9pPr>
          </a:lstStyle>
          <a:p/>
        </p:txBody>
      </p:sp>
      <p:sp>
        <p:nvSpPr>
          <p:cNvPr id="8" name="Google Shape;8;p1"/>
          <p:cNvSpPr txBox="1"/>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latin typeface="Open Sans" panose="020B0606030504020204"/>
                <a:ea typeface="Open Sans" panose="020B0606030504020204"/>
                <a:cs typeface="Open Sans" panose="020B0606030504020204"/>
                <a:sym typeface="Open Sans" panose="020B0606030504020204"/>
              </a:defRPr>
            </a:lvl1pPr>
            <a:lvl2pPr lvl="1" algn="r">
              <a:buNone/>
              <a:defRPr sz="1000">
                <a:solidFill>
                  <a:schemeClr val="dk2"/>
                </a:solidFill>
                <a:latin typeface="Open Sans" panose="020B0606030504020204"/>
                <a:ea typeface="Open Sans" panose="020B0606030504020204"/>
                <a:cs typeface="Open Sans" panose="020B0606030504020204"/>
                <a:sym typeface="Open Sans" panose="020B0606030504020204"/>
              </a:defRPr>
            </a:lvl2pPr>
            <a:lvl3pPr lvl="2" algn="r">
              <a:buNone/>
              <a:defRPr sz="1000">
                <a:solidFill>
                  <a:schemeClr val="dk2"/>
                </a:solidFill>
                <a:latin typeface="Open Sans" panose="020B0606030504020204"/>
                <a:ea typeface="Open Sans" panose="020B0606030504020204"/>
                <a:cs typeface="Open Sans" panose="020B0606030504020204"/>
                <a:sym typeface="Open Sans" panose="020B0606030504020204"/>
              </a:defRPr>
            </a:lvl3pPr>
            <a:lvl4pPr lvl="3" algn="r">
              <a:buNone/>
              <a:defRPr sz="1000">
                <a:solidFill>
                  <a:schemeClr val="dk2"/>
                </a:solidFill>
                <a:latin typeface="Open Sans" panose="020B0606030504020204"/>
                <a:ea typeface="Open Sans" panose="020B0606030504020204"/>
                <a:cs typeface="Open Sans" panose="020B0606030504020204"/>
                <a:sym typeface="Open Sans" panose="020B0606030504020204"/>
              </a:defRPr>
            </a:lvl4pPr>
            <a:lvl5pPr lvl="4" algn="r">
              <a:buNone/>
              <a:defRPr sz="1000">
                <a:solidFill>
                  <a:schemeClr val="dk2"/>
                </a:solidFill>
                <a:latin typeface="Open Sans" panose="020B0606030504020204"/>
                <a:ea typeface="Open Sans" panose="020B0606030504020204"/>
                <a:cs typeface="Open Sans" panose="020B0606030504020204"/>
                <a:sym typeface="Open Sans" panose="020B0606030504020204"/>
              </a:defRPr>
            </a:lvl5pPr>
            <a:lvl6pPr lvl="5" algn="r">
              <a:buNone/>
              <a:defRPr sz="1000">
                <a:solidFill>
                  <a:schemeClr val="dk2"/>
                </a:solidFill>
                <a:latin typeface="Open Sans" panose="020B0606030504020204"/>
                <a:ea typeface="Open Sans" panose="020B0606030504020204"/>
                <a:cs typeface="Open Sans" panose="020B0606030504020204"/>
                <a:sym typeface="Open Sans" panose="020B0606030504020204"/>
              </a:defRPr>
            </a:lvl6pPr>
            <a:lvl7pPr lvl="6" algn="r">
              <a:buNone/>
              <a:defRPr sz="1000">
                <a:solidFill>
                  <a:schemeClr val="dk2"/>
                </a:solidFill>
                <a:latin typeface="Open Sans" panose="020B0606030504020204"/>
                <a:ea typeface="Open Sans" panose="020B0606030504020204"/>
                <a:cs typeface="Open Sans" panose="020B0606030504020204"/>
                <a:sym typeface="Open Sans" panose="020B0606030504020204"/>
              </a:defRPr>
            </a:lvl7pPr>
            <a:lvl8pPr lvl="7" algn="r">
              <a:buNone/>
              <a:defRPr sz="1000">
                <a:solidFill>
                  <a:schemeClr val="dk2"/>
                </a:solidFill>
                <a:latin typeface="Open Sans" panose="020B0606030504020204"/>
                <a:ea typeface="Open Sans" panose="020B0606030504020204"/>
                <a:cs typeface="Open Sans" panose="020B0606030504020204"/>
                <a:sym typeface="Open Sans" panose="020B0606030504020204"/>
              </a:defRPr>
            </a:lvl8pPr>
            <a:lvl9pPr lvl="8" algn="r">
              <a:buNone/>
              <a:defRPr sz="1000">
                <a:solidFill>
                  <a:schemeClr val="dk2"/>
                </a:solidFill>
                <a:latin typeface="Open Sans" panose="020B0606030504020204"/>
                <a:ea typeface="Open Sans" panose="020B0606030504020204"/>
                <a:cs typeface="Open Sans" panose="020B0606030504020204"/>
                <a:sym typeface="Open Sans" panose="020B0606030504020204"/>
              </a:defRPr>
            </a:lvl9pPr>
          </a:lstStyle>
          <a:p>
            <a:pPr marL="0" lvl="0" indent="0" algn="r" rtl="0">
              <a:spcBef>
                <a:spcPts val="0"/>
              </a:spcBef>
              <a:spcAft>
                <a:spcPts val="0"/>
              </a:spcAft>
              <a:buNone/>
            </a:pPr>
            <a:fld id="{00000000-1234-1234-1234-123412341234}" type="slidenum">
              <a:rPr lang="en-GB"/>
            </a:fld>
            <a:endParaRPr lang="en-GB"/>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1.xml"/><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3.xml"/><Relationship Id="rId2" Type="http://schemas.openxmlformats.org/officeDocument/2006/relationships/image" Target="../media/image13.png"/><Relationship Id="rId1" Type="http://schemas.openxmlformats.org/officeDocument/2006/relationships/image" Target="../media/image12.png"/></Relationships>
</file>

<file path=ppt/slides/_rels/slide11.xml.rels><?xml version="1.0" encoding="UTF-8" standalone="yes"?>
<Relationships xmlns="http://schemas.openxmlformats.org/package/2006/relationships"><Relationship Id="rId7" Type="http://schemas.openxmlformats.org/officeDocument/2006/relationships/notesSlide" Target="../notesSlides/notesSlide11.xml"/><Relationship Id="rId6"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image" Target="../media/image5.png"/><Relationship Id="rId3"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image" Target="../media/image14.png"/></Relationships>
</file>

<file path=ppt/slides/_rels/slide12.xml.rels><?xml version="1.0" encoding="UTF-8" standalone="yes"?>
<Relationships xmlns="http://schemas.openxmlformats.org/package/2006/relationships"><Relationship Id="rId5" Type="http://schemas.openxmlformats.org/officeDocument/2006/relationships/notesSlide" Target="../notesSlides/notesSlide12.xml"/><Relationship Id="rId4" Type="http://schemas.openxmlformats.org/officeDocument/2006/relationships/slideLayout" Target="../slideLayouts/slideLayout3.xml"/><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image" Target="../media/image15.png"/></Relationships>
</file>

<file path=ppt/slides/_rels/slide13.xml.rels><?xml version="1.0" encoding="UTF-8" standalone="yes"?>
<Relationships xmlns="http://schemas.openxmlformats.org/package/2006/relationships"><Relationship Id="rId8" Type="http://schemas.openxmlformats.org/officeDocument/2006/relationships/notesSlide" Target="../notesSlides/notesSlide13.xml"/><Relationship Id="rId7"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11.png"/><Relationship Id="rId2" Type="http://schemas.openxmlformats.org/officeDocument/2006/relationships/image" Target="../media/image14.png"/><Relationship Id="rId1"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3.xml"/><Relationship Id="rId1" Type="http://schemas.openxmlformats.org/officeDocument/2006/relationships/image" Target="../media/image19.png"/></Relationships>
</file>

<file path=ppt/slides/_rels/slide15.xml.rels><?xml version="1.0" encoding="UTF-8" standalone="yes"?>
<Relationships xmlns="http://schemas.openxmlformats.org/package/2006/relationships"><Relationship Id="rId9" Type="http://schemas.openxmlformats.org/officeDocument/2006/relationships/notesSlide" Target="../notesSlides/notesSlide15.xml"/><Relationship Id="rId8" Type="http://schemas.openxmlformats.org/officeDocument/2006/relationships/slideLayout" Target="../slideLayouts/slideLayout3.xml"/><Relationship Id="rId7" Type="http://schemas.openxmlformats.org/officeDocument/2006/relationships/image" Target="../media/image9.png"/><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1.png"/><Relationship Id="rId3" Type="http://schemas.openxmlformats.org/officeDocument/2006/relationships/image" Target="../media/image14.png"/><Relationship Id="rId2" Type="http://schemas.openxmlformats.org/officeDocument/2006/relationships/image" Target="../media/image20.png"/><Relationship Id="rId1"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3.xml"/><Relationship Id="rId1" Type="http://schemas.openxmlformats.org/officeDocument/2006/relationships/image" Target="../media/image21.png"/></Relationships>
</file>

<file path=ppt/slides/_rels/slide17.xml.rels><?xml version="1.0" encoding="UTF-8" standalone="yes"?>
<Relationships xmlns="http://schemas.openxmlformats.org/package/2006/relationships"><Relationship Id="rId9" Type="http://schemas.openxmlformats.org/officeDocument/2006/relationships/notesSlide" Target="../notesSlides/notesSlide17.xml"/><Relationship Id="rId8" Type="http://schemas.openxmlformats.org/officeDocument/2006/relationships/slideLayout" Target="../slideLayouts/slideLayout3.xml"/><Relationship Id="rId7" Type="http://schemas.openxmlformats.org/officeDocument/2006/relationships/image" Target="../media/image9.png"/><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1.png"/><Relationship Id="rId3" Type="http://schemas.openxmlformats.org/officeDocument/2006/relationships/image" Target="../media/image14.png"/><Relationship Id="rId2" Type="http://schemas.openxmlformats.org/officeDocument/2006/relationships/image" Target="../media/image20.png"/><Relationship Id="rId1"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3.xml"/><Relationship Id="rId1"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image" Target="../media/image1.png"/></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3.xml"/><Relationship Id="rId2" Type="http://schemas.openxmlformats.org/officeDocument/2006/relationships/image" Target="../media/image5.png"/><Relationship Id="rId1" Type="http://schemas.openxmlformats.org/officeDocument/2006/relationships/image" Target="../media/image4.png"/></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3.xml"/><Relationship Id="rId2" Type="http://schemas.openxmlformats.org/officeDocument/2006/relationships/image" Target="../media/image7.GIF"/><Relationship Id="rId1" Type="http://schemas.openxmlformats.org/officeDocument/2006/relationships/image" Target="../media/image6.GIF"/></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xml"/><Relationship Id="rId1" Type="http://schemas.openxmlformats.org/officeDocument/2006/relationships/image" Target="../media/image8.png"/></Relationships>
</file>

<file path=ppt/slides/_rels/slide7.xml.rels><?xml version="1.0" encoding="UTF-8" standalone="yes"?>
<Relationships xmlns="http://schemas.openxmlformats.org/package/2006/relationships"><Relationship Id="rId5" Type="http://schemas.openxmlformats.org/officeDocument/2006/relationships/notesSlide" Target="../notesSlides/notesSlide7.xml"/><Relationship Id="rId4" Type="http://schemas.openxmlformats.org/officeDocument/2006/relationships/slideLayout" Target="../slideLayouts/slideLayout3.xml"/><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xml"/><Relationship Id="rId1" Type="http://schemas.openxmlformats.org/officeDocument/2006/relationships/image" Target="../media/image10.jpeg"/></Relationships>
</file>

<file path=ppt/slides/_rels/slide9.xml.rels><?xml version="1.0" encoding="UTF-8" standalone="yes"?>
<Relationships xmlns="http://schemas.openxmlformats.org/package/2006/relationships"><Relationship Id="rId6" Type="http://schemas.openxmlformats.org/officeDocument/2006/relationships/notesSlide" Target="../notesSlides/notesSlide9.xml"/><Relationship Id="rId5" Type="http://schemas.openxmlformats.org/officeDocument/2006/relationships/slideLayout" Target="../slideLayouts/slideLayout3.xml"/><Relationship Id="rId4" Type="http://schemas.openxmlformats.org/officeDocument/2006/relationships/image" Target="../media/image9.png"/><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65" name="Shape 65"/>
        <p:cNvGrpSpPr/>
        <p:nvPr/>
      </p:nvGrpSpPr>
      <p:grpSpPr>
        <a:xfrm>
          <a:off x="0" y="0"/>
          <a:ext cx="0" cy="0"/>
          <a:chOff x="0" y="0"/>
          <a:chExt cx="0" cy="0"/>
        </a:xfrm>
      </p:grpSpPr>
      <p:sp>
        <p:nvSpPr>
          <p:cNvPr id="66" name="Google Shape;66;p13"/>
          <p:cNvSpPr txBox="1"/>
          <p:nvPr>
            <p:ph type="ctrTitle"/>
          </p:nvPr>
        </p:nvSpPr>
        <p:spPr>
          <a:xfrm>
            <a:off x="1004125" y="1242889"/>
            <a:ext cx="7136700" cy="1022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GB" sz="5000"/>
              <a:t>Partners in Academia</a:t>
            </a:r>
            <a:endParaRPr sz="5000"/>
          </a:p>
        </p:txBody>
      </p:sp>
      <p:sp>
        <p:nvSpPr>
          <p:cNvPr id="67" name="Google Shape;67;p13"/>
          <p:cNvSpPr txBox="1"/>
          <p:nvPr>
            <p:ph type="subTitle" idx="1"/>
          </p:nvPr>
        </p:nvSpPr>
        <p:spPr>
          <a:xfrm>
            <a:off x="1003650" y="2152000"/>
            <a:ext cx="7136700" cy="917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sz="2200">
                <a:solidFill>
                  <a:schemeClr val="accent1"/>
                </a:solidFill>
                <a:latin typeface="Lato" panose="020F0502020204030203"/>
                <a:ea typeface="Lato" panose="020F0502020204030203"/>
                <a:cs typeface="Lato" panose="020F0502020204030203"/>
                <a:sym typeface="Lato" panose="020F0502020204030203"/>
              </a:rPr>
              <a:t>How can we p</a:t>
            </a:r>
            <a:r>
              <a:rPr lang="en-GB" sz="2200">
                <a:solidFill>
                  <a:schemeClr val="accent1"/>
                </a:solidFill>
                <a:latin typeface="Lato" panose="020F0502020204030203"/>
                <a:ea typeface="Lato" panose="020F0502020204030203"/>
                <a:cs typeface="Lato" panose="020F0502020204030203"/>
                <a:sym typeface="Lato" panose="020F0502020204030203"/>
              </a:rPr>
              <a:t>rogress partnership between international development &amp; academia?</a:t>
            </a:r>
            <a:endParaRPr sz="2200">
              <a:solidFill>
                <a:schemeClr val="accent1"/>
              </a:solidFill>
              <a:latin typeface="Lato" panose="020F0502020204030203"/>
              <a:ea typeface="Lato" panose="020F0502020204030203"/>
              <a:cs typeface="Lato" panose="020F0502020204030203"/>
              <a:sym typeface="Lato" panose="020F0502020204030203"/>
            </a:endParaRPr>
          </a:p>
          <a:p>
            <a:pPr marL="0" lvl="0" indent="0" algn="ctr" rtl="0">
              <a:spcBef>
                <a:spcPts val="0"/>
              </a:spcBef>
              <a:spcAft>
                <a:spcPts val="0"/>
              </a:spcAft>
              <a:buNone/>
            </a:pPr>
            <a:endParaRPr sz="2200">
              <a:solidFill>
                <a:schemeClr val="accent1"/>
              </a:solidFill>
              <a:latin typeface="Lato" panose="020F0502020204030203"/>
              <a:ea typeface="Lato" panose="020F0502020204030203"/>
              <a:cs typeface="Lato" panose="020F0502020204030203"/>
              <a:sym typeface="Lato" panose="020F0502020204030203"/>
            </a:endParaRPr>
          </a:p>
          <a:p>
            <a:pPr marL="0" lvl="0" indent="0" algn="ctr" rtl="0">
              <a:spcBef>
                <a:spcPts val="0"/>
              </a:spcBef>
              <a:spcAft>
                <a:spcPts val="0"/>
              </a:spcAft>
              <a:buNone/>
            </a:pPr>
            <a:endParaRPr sz="2200">
              <a:solidFill>
                <a:schemeClr val="accent1"/>
              </a:solidFill>
              <a:latin typeface="Lato" panose="020F0502020204030203"/>
              <a:ea typeface="Lato" panose="020F0502020204030203"/>
              <a:cs typeface="Lato" panose="020F0502020204030203"/>
              <a:sym typeface="Lato" panose="020F0502020204030203"/>
            </a:endParaRPr>
          </a:p>
        </p:txBody>
      </p:sp>
      <p:sp>
        <p:nvSpPr>
          <p:cNvPr id="68" name="Google Shape;68;p13"/>
          <p:cNvSpPr txBox="1"/>
          <p:nvPr>
            <p:ph type="subTitle" idx="1"/>
          </p:nvPr>
        </p:nvSpPr>
        <p:spPr>
          <a:xfrm>
            <a:off x="1545050" y="3167325"/>
            <a:ext cx="5278800" cy="917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800">
                <a:solidFill>
                  <a:srgbClr val="000000"/>
                </a:solidFill>
                <a:latin typeface="Lato Light" panose="020F0502020204030203"/>
                <a:ea typeface="Lato Light" panose="020F0502020204030203"/>
                <a:cs typeface="Lato Light" panose="020F0502020204030203"/>
                <a:sym typeface="Lato Light" panose="020F0502020204030203"/>
              </a:rPr>
              <a:t>Maria DaRocha, </a:t>
            </a:r>
            <a:endParaRPr sz="1800">
              <a:solidFill>
                <a:srgbClr val="000000"/>
              </a:solidFill>
              <a:latin typeface="Lato Light" panose="020F0502020204030203"/>
              <a:ea typeface="Lato Light" panose="020F0502020204030203"/>
              <a:cs typeface="Lato Light" panose="020F0502020204030203"/>
              <a:sym typeface="Lato Light" panose="020F0502020204030203"/>
            </a:endParaRPr>
          </a:p>
          <a:p>
            <a:pPr marL="0" lvl="0" indent="0" algn="l" rtl="0">
              <a:spcBef>
                <a:spcPts val="0"/>
              </a:spcBef>
              <a:spcAft>
                <a:spcPts val="0"/>
              </a:spcAft>
              <a:buNone/>
            </a:pPr>
            <a:r>
              <a:rPr lang="en-GB" sz="1800">
                <a:solidFill>
                  <a:srgbClr val="000000"/>
                </a:solidFill>
                <a:latin typeface="Lato Light" panose="020F0502020204030203"/>
                <a:ea typeface="Lato Light" panose="020F0502020204030203"/>
                <a:cs typeface="Lato Light" panose="020F0502020204030203"/>
                <a:sym typeface="Lato Light" panose="020F0502020204030203"/>
              </a:rPr>
              <a:t>SDG.org.nz Project Manager &amp; Site Editor</a:t>
            </a:r>
            <a:endParaRPr sz="1800">
              <a:solidFill>
                <a:srgbClr val="000000"/>
              </a:solidFill>
              <a:latin typeface="Lato Light" panose="020F0502020204030203"/>
              <a:ea typeface="Lato Light" panose="020F0502020204030203"/>
              <a:cs typeface="Lato Light" panose="020F0502020204030203"/>
              <a:sym typeface="Lato Light" panose="020F0502020204030203"/>
            </a:endParaRPr>
          </a:p>
        </p:txBody>
      </p:sp>
      <p:pic>
        <p:nvPicPr>
          <p:cNvPr id="69" name="Google Shape;69;p13"/>
          <p:cNvPicPr preferRelativeResize="0"/>
          <p:nvPr/>
        </p:nvPicPr>
        <p:blipFill>
          <a:blip r:embed="rId1"/>
          <a:stretch>
            <a:fillRect/>
          </a:stretch>
        </p:blipFill>
        <p:spPr>
          <a:xfrm>
            <a:off x="6554924" y="2872175"/>
            <a:ext cx="1932001" cy="1932025"/>
          </a:xfrm>
          <a:prstGeom prst="rect">
            <a:avLst/>
          </a:prstGeom>
          <a:noFill/>
          <a:ln>
            <a:noFill/>
          </a:ln>
        </p:spPr>
      </p:pic>
      <p:pic>
        <p:nvPicPr>
          <p:cNvPr id="70" name="Google Shape;70;p13"/>
          <p:cNvPicPr preferRelativeResize="0"/>
          <p:nvPr/>
        </p:nvPicPr>
        <p:blipFill>
          <a:blip r:embed="rId2"/>
          <a:stretch>
            <a:fillRect/>
          </a:stretch>
        </p:blipFill>
        <p:spPr>
          <a:xfrm>
            <a:off x="4475375" y="4182650"/>
            <a:ext cx="2221475" cy="814525"/>
          </a:xfrm>
          <a:prstGeom prst="rect">
            <a:avLst/>
          </a:prstGeom>
          <a:noFill/>
          <a:ln>
            <a:noFill/>
          </a:ln>
        </p:spPr>
      </p:pic>
      <p:pic>
        <p:nvPicPr>
          <p:cNvPr id="71" name="Google Shape;71;p13"/>
          <p:cNvPicPr preferRelativeResize="0"/>
          <p:nvPr/>
        </p:nvPicPr>
        <p:blipFill>
          <a:blip r:embed="rId3"/>
          <a:stretch>
            <a:fillRect/>
          </a:stretch>
        </p:blipFill>
        <p:spPr>
          <a:xfrm>
            <a:off x="-113575" y="-63150"/>
            <a:ext cx="2264951" cy="226495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fade">
                                      <p:cBhvr>
                                        <p:cTn id="7" dur="1000"/>
                                        <p:tgtEl>
                                          <p:spTgt spid="6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84" name="Shape 184"/>
        <p:cNvGrpSpPr/>
        <p:nvPr/>
      </p:nvGrpSpPr>
      <p:grpSpPr>
        <a:xfrm>
          <a:off x="0" y="0"/>
          <a:ext cx="0" cy="0"/>
          <a:chOff x="0" y="0"/>
          <a:chExt cx="0" cy="0"/>
        </a:xfrm>
      </p:grpSpPr>
      <p:sp>
        <p:nvSpPr>
          <p:cNvPr id="185" name="Google Shape;185;p22"/>
          <p:cNvSpPr txBox="1"/>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Upcoming Events</a:t>
            </a:r>
            <a:endParaRPr lang="en-GB"/>
          </a:p>
        </p:txBody>
      </p:sp>
      <p:pic>
        <p:nvPicPr>
          <p:cNvPr id="186" name="Google Shape;186;p22"/>
          <p:cNvPicPr preferRelativeResize="0"/>
          <p:nvPr/>
        </p:nvPicPr>
        <p:blipFill>
          <a:blip r:embed="rId1"/>
          <a:stretch>
            <a:fillRect/>
          </a:stretch>
        </p:blipFill>
        <p:spPr>
          <a:xfrm>
            <a:off x="1636050" y="1157150"/>
            <a:ext cx="2751292" cy="3691274"/>
          </a:xfrm>
          <a:prstGeom prst="rect">
            <a:avLst/>
          </a:prstGeom>
          <a:noFill/>
          <a:ln>
            <a:noFill/>
          </a:ln>
        </p:spPr>
      </p:pic>
      <p:pic>
        <p:nvPicPr>
          <p:cNvPr id="187" name="Google Shape;187;p22"/>
          <p:cNvPicPr preferRelativeResize="0"/>
          <p:nvPr/>
        </p:nvPicPr>
        <p:blipFill>
          <a:blip r:embed="rId2"/>
          <a:stretch>
            <a:fillRect/>
          </a:stretch>
        </p:blipFill>
        <p:spPr>
          <a:xfrm>
            <a:off x="4470536" y="1510931"/>
            <a:ext cx="2894189" cy="333749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6"/>
                                        </p:tgtEl>
                                        <p:attrNameLst>
                                          <p:attrName>style.visibility</p:attrName>
                                        </p:attrNameLst>
                                      </p:cBhvr>
                                      <p:to>
                                        <p:strVal val="visible"/>
                                      </p:to>
                                    </p:set>
                                    <p:animEffect transition="in" filter="fade">
                                      <p:cBhvr>
                                        <p:cTn id="7" dur="1000"/>
                                        <p:tgtEl>
                                          <p:spTgt spid="186"/>
                                        </p:tgtEl>
                                      </p:cBhvr>
                                    </p:animEffect>
                                  </p:childTnLst>
                                </p:cTn>
                              </p:par>
                              <p:par>
                                <p:cTn id="8" presetID="10" presetClass="entr" presetSubtype="0" fill="hold" nodeType="withEffect">
                                  <p:stCondLst>
                                    <p:cond delay="0"/>
                                  </p:stCondLst>
                                  <p:childTnLst>
                                    <p:set>
                                      <p:cBhvr>
                                        <p:cTn id="9" dur="1" fill="hold">
                                          <p:stCondLst>
                                            <p:cond delay="0"/>
                                          </p:stCondLst>
                                        </p:cTn>
                                        <p:tgtEl>
                                          <p:spTgt spid="187"/>
                                        </p:tgtEl>
                                        <p:attrNameLst>
                                          <p:attrName>style.visibility</p:attrName>
                                        </p:attrNameLst>
                                      </p:cBhvr>
                                      <p:to>
                                        <p:strVal val="visible"/>
                                      </p:to>
                                    </p:set>
                                    <p:animEffect transition="in" filter="fade">
                                      <p:cBhvr>
                                        <p:cTn id="10" dur="1000"/>
                                        <p:tgtEl>
                                          <p:spTgt spid="18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91" name="Shape 191"/>
        <p:cNvGrpSpPr/>
        <p:nvPr/>
      </p:nvGrpSpPr>
      <p:grpSpPr>
        <a:xfrm>
          <a:off x="0" y="0"/>
          <a:ext cx="0" cy="0"/>
          <a:chOff x="0" y="0"/>
          <a:chExt cx="0" cy="0"/>
        </a:xfrm>
      </p:grpSpPr>
      <p:sp>
        <p:nvSpPr>
          <p:cNvPr id="192" name="Google Shape;192;p23"/>
          <p:cNvSpPr txBox="1"/>
          <p:nvPr>
            <p:ph type="body" idx="1"/>
          </p:nvPr>
        </p:nvSpPr>
        <p:spPr>
          <a:xfrm>
            <a:off x="3378842" y="675025"/>
            <a:ext cx="2648700" cy="507600"/>
          </a:xfrm>
          <a:prstGeom prst="rect">
            <a:avLst/>
          </a:prstGeom>
          <a:ln>
            <a:noFill/>
          </a:ln>
        </p:spPr>
        <p:txBody>
          <a:bodyPr spcFirstLastPara="1" wrap="square" lIns="91425" tIns="91425" rIns="91425" bIns="91425" anchor="t" anchorCtr="0">
            <a:noAutofit/>
          </a:bodyPr>
          <a:lstStyle/>
          <a:p>
            <a:pPr marL="0" lvl="0" indent="0" algn="ctr" rtl="0">
              <a:spcBef>
                <a:spcPts val="0"/>
              </a:spcBef>
              <a:spcAft>
                <a:spcPts val="1600"/>
              </a:spcAft>
              <a:buNone/>
            </a:pPr>
            <a:r>
              <a:rPr lang="en-GB" sz="2400" i="1">
                <a:solidFill>
                  <a:srgbClr val="32C94A"/>
                </a:solidFill>
              </a:rPr>
              <a:t>Collaboration</a:t>
            </a:r>
            <a:endParaRPr sz="2400" i="1">
              <a:solidFill>
                <a:srgbClr val="32C94A"/>
              </a:solidFill>
            </a:endParaRPr>
          </a:p>
        </p:txBody>
      </p:sp>
      <p:sp>
        <p:nvSpPr>
          <p:cNvPr id="193" name="Google Shape;193;p23"/>
          <p:cNvSpPr/>
          <p:nvPr/>
        </p:nvSpPr>
        <p:spPr>
          <a:xfrm>
            <a:off x="3308750" y="1264225"/>
            <a:ext cx="2658000" cy="2609100"/>
          </a:xfrm>
          <a:prstGeom prst="ellipse">
            <a:avLst/>
          </a:prstGeom>
          <a:solidFill>
            <a:srgbClr val="FFD966"/>
          </a:solidFill>
          <a:ln w="19050"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4" name="Google Shape;194;p23"/>
          <p:cNvSpPr/>
          <p:nvPr/>
        </p:nvSpPr>
        <p:spPr>
          <a:xfrm>
            <a:off x="3548950" y="1264225"/>
            <a:ext cx="2161500" cy="2008200"/>
          </a:xfrm>
          <a:prstGeom prst="triangle">
            <a:avLst>
              <a:gd name="adj" fmla="val 50000"/>
            </a:avLst>
          </a:prstGeom>
          <a:solidFill>
            <a:srgbClr val="FFFFFF"/>
          </a:solidFill>
          <a:ln w="19050"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5" name="Google Shape;195;p23"/>
          <p:cNvSpPr txBox="1"/>
          <p:nvPr>
            <p:ph type="body" idx="1"/>
          </p:nvPr>
        </p:nvSpPr>
        <p:spPr>
          <a:xfrm>
            <a:off x="5259261" y="3073806"/>
            <a:ext cx="2648700" cy="507600"/>
          </a:xfrm>
          <a:prstGeom prst="rect">
            <a:avLst/>
          </a:prstGeom>
          <a:ln>
            <a:noFill/>
          </a:ln>
        </p:spPr>
        <p:txBody>
          <a:bodyPr spcFirstLastPara="1" wrap="square" lIns="91425" tIns="91425" rIns="91425" bIns="91425" anchor="t" anchorCtr="0">
            <a:noAutofit/>
          </a:bodyPr>
          <a:lstStyle/>
          <a:p>
            <a:pPr marL="0" lvl="0" indent="0" algn="ctr" rtl="0">
              <a:spcBef>
                <a:spcPts val="0"/>
              </a:spcBef>
              <a:spcAft>
                <a:spcPts val="1600"/>
              </a:spcAft>
              <a:buNone/>
            </a:pPr>
            <a:r>
              <a:rPr lang="en-GB" sz="2400" i="1">
                <a:solidFill>
                  <a:srgbClr val="FF0000"/>
                </a:solidFill>
              </a:rPr>
              <a:t>Education</a:t>
            </a:r>
            <a:endParaRPr sz="2400" i="1">
              <a:solidFill>
                <a:srgbClr val="FF0000"/>
              </a:solidFill>
            </a:endParaRPr>
          </a:p>
        </p:txBody>
      </p:sp>
      <p:sp>
        <p:nvSpPr>
          <p:cNvPr id="196" name="Google Shape;196;p23"/>
          <p:cNvSpPr txBox="1"/>
          <p:nvPr>
            <p:ph type="body" idx="1"/>
          </p:nvPr>
        </p:nvSpPr>
        <p:spPr>
          <a:xfrm rot="389">
            <a:off x="1205050" y="3073805"/>
            <a:ext cx="2648700" cy="507600"/>
          </a:xfrm>
          <a:prstGeom prst="rect">
            <a:avLst/>
          </a:prstGeom>
          <a:ln>
            <a:noFill/>
          </a:ln>
        </p:spPr>
        <p:txBody>
          <a:bodyPr spcFirstLastPara="1" wrap="square" lIns="91425" tIns="91425" rIns="91425" bIns="91425" anchor="t" anchorCtr="0">
            <a:noAutofit/>
          </a:bodyPr>
          <a:lstStyle/>
          <a:p>
            <a:pPr marL="0" lvl="0" indent="0" algn="ctr" rtl="0">
              <a:spcBef>
                <a:spcPts val="0"/>
              </a:spcBef>
              <a:spcAft>
                <a:spcPts val="1600"/>
              </a:spcAft>
              <a:buNone/>
            </a:pPr>
            <a:r>
              <a:rPr lang="en-GB" sz="2400" i="1">
                <a:solidFill>
                  <a:srgbClr val="1155CC"/>
                </a:solidFill>
              </a:rPr>
              <a:t>Engagement</a:t>
            </a:r>
            <a:endParaRPr sz="2400" i="1">
              <a:solidFill>
                <a:srgbClr val="1155CC"/>
              </a:solidFill>
            </a:endParaRPr>
          </a:p>
        </p:txBody>
      </p:sp>
      <p:cxnSp>
        <p:nvCxnSpPr>
          <p:cNvPr id="197" name="Google Shape;197;p23"/>
          <p:cNvCxnSpPr/>
          <p:nvPr/>
        </p:nvCxnSpPr>
        <p:spPr>
          <a:xfrm rot="10800000" flipH="1">
            <a:off x="5731200" y="89675"/>
            <a:ext cx="1740300" cy="1729200"/>
          </a:xfrm>
          <a:prstGeom prst="straightConnector1">
            <a:avLst/>
          </a:prstGeom>
          <a:noFill/>
          <a:ln w="19050" cap="flat" cmpd="sng">
            <a:solidFill>
              <a:srgbClr val="073763"/>
            </a:solidFill>
            <a:prstDash val="solid"/>
            <a:round/>
            <a:headEnd type="none" w="med" len="med"/>
            <a:tailEnd type="none" w="med" len="med"/>
          </a:ln>
        </p:spPr>
      </p:cxnSp>
      <p:cxnSp>
        <p:nvCxnSpPr>
          <p:cNvPr id="198" name="Google Shape;198;p23"/>
          <p:cNvCxnSpPr/>
          <p:nvPr/>
        </p:nvCxnSpPr>
        <p:spPr>
          <a:xfrm rot="10800000">
            <a:off x="1787944" y="89748"/>
            <a:ext cx="1761000" cy="1749900"/>
          </a:xfrm>
          <a:prstGeom prst="straightConnector1">
            <a:avLst/>
          </a:prstGeom>
          <a:noFill/>
          <a:ln w="19050" cap="flat" cmpd="sng">
            <a:solidFill>
              <a:srgbClr val="073763"/>
            </a:solidFill>
            <a:prstDash val="solid"/>
            <a:round/>
            <a:headEnd type="none" w="med" len="med"/>
            <a:tailEnd type="none" w="med" len="med"/>
          </a:ln>
        </p:spPr>
      </p:cxnSp>
      <p:cxnSp>
        <p:nvCxnSpPr>
          <p:cNvPr id="199" name="Google Shape;199;p23"/>
          <p:cNvCxnSpPr/>
          <p:nvPr/>
        </p:nvCxnSpPr>
        <p:spPr>
          <a:xfrm flipH="1">
            <a:off x="4636071" y="3878716"/>
            <a:ext cx="6300" cy="1119300"/>
          </a:xfrm>
          <a:prstGeom prst="straightConnector1">
            <a:avLst/>
          </a:prstGeom>
          <a:noFill/>
          <a:ln w="19050" cap="flat" cmpd="sng">
            <a:solidFill>
              <a:srgbClr val="073763"/>
            </a:solidFill>
            <a:prstDash val="solid"/>
            <a:round/>
            <a:headEnd type="none" w="med" len="med"/>
            <a:tailEnd type="none" w="med" len="med"/>
          </a:ln>
        </p:spPr>
      </p:cxnSp>
      <p:sp>
        <p:nvSpPr>
          <p:cNvPr id="200" name="Google Shape;200;p23"/>
          <p:cNvSpPr txBox="1"/>
          <p:nvPr>
            <p:ph type="body" idx="1"/>
          </p:nvPr>
        </p:nvSpPr>
        <p:spPr>
          <a:xfrm rot="2689784">
            <a:off x="1712165" y="714018"/>
            <a:ext cx="1784675" cy="375263"/>
          </a:xfrm>
          <a:prstGeom prst="rect">
            <a:avLst/>
          </a:prstGeom>
          <a:solidFill>
            <a:srgbClr val="FFFFFF"/>
          </a:solidFill>
        </p:spPr>
        <p:txBody>
          <a:bodyPr spcFirstLastPara="1" wrap="square" lIns="91425" tIns="91425" rIns="91425" bIns="91425" anchor="t" anchorCtr="0">
            <a:noAutofit/>
          </a:bodyPr>
          <a:lstStyle/>
          <a:p>
            <a:pPr marL="0" lvl="0" indent="0" algn="ctr" rtl="0">
              <a:spcBef>
                <a:spcPts val="0"/>
              </a:spcBef>
              <a:spcAft>
                <a:spcPts val="1600"/>
              </a:spcAft>
              <a:buNone/>
            </a:pPr>
            <a:r>
              <a:rPr lang="en-GB" sz="1200" b="1" i="1">
                <a:solidFill>
                  <a:srgbClr val="073763"/>
                </a:solidFill>
              </a:rPr>
              <a:t>Agile Methodologies</a:t>
            </a:r>
            <a:endParaRPr sz="1200" b="1" i="1">
              <a:solidFill>
                <a:srgbClr val="073763"/>
              </a:solidFill>
            </a:endParaRPr>
          </a:p>
        </p:txBody>
      </p:sp>
      <p:sp>
        <p:nvSpPr>
          <p:cNvPr id="201" name="Google Shape;201;p23"/>
          <p:cNvSpPr txBox="1"/>
          <p:nvPr>
            <p:ph type="body" idx="1"/>
          </p:nvPr>
        </p:nvSpPr>
        <p:spPr>
          <a:xfrm rot="-2689876">
            <a:off x="5760126" y="620533"/>
            <a:ext cx="1800797" cy="549637"/>
          </a:xfrm>
          <a:prstGeom prst="rect">
            <a:avLst/>
          </a:prstGeom>
          <a:solidFill>
            <a:srgbClr val="FFFFFF"/>
          </a:solidFill>
        </p:spPr>
        <p:txBody>
          <a:bodyPr spcFirstLastPara="1" wrap="square" lIns="91425" tIns="91425" rIns="91425" bIns="91425" anchor="t" anchorCtr="0">
            <a:noAutofit/>
          </a:bodyPr>
          <a:lstStyle/>
          <a:p>
            <a:pPr marL="0" lvl="0" indent="0" algn="ctr" rtl="0">
              <a:spcBef>
                <a:spcPts val="0"/>
              </a:spcBef>
              <a:spcAft>
                <a:spcPts val="1600"/>
              </a:spcAft>
              <a:buNone/>
            </a:pPr>
            <a:r>
              <a:rPr lang="en-GB" sz="1200" b="1" i="1">
                <a:solidFill>
                  <a:srgbClr val="073763"/>
                </a:solidFill>
              </a:rPr>
              <a:t>Evidence-Based </a:t>
            </a:r>
            <a:br>
              <a:rPr lang="en-GB" sz="1200" b="1" i="1">
                <a:solidFill>
                  <a:srgbClr val="073763"/>
                </a:solidFill>
              </a:rPr>
            </a:br>
            <a:r>
              <a:rPr lang="en-GB" sz="1200" b="1" i="1">
                <a:solidFill>
                  <a:srgbClr val="073763"/>
                </a:solidFill>
              </a:rPr>
              <a:t>SDG Implementation</a:t>
            </a:r>
            <a:endParaRPr sz="1200" b="1" i="1">
              <a:solidFill>
                <a:srgbClr val="073763"/>
              </a:solidFill>
            </a:endParaRPr>
          </a:p>
        </p:txBody>
      </p:sp>
      <p:sp>
        <p:nvSpPr>
          <p:cNvPr id="202" name="Google Shape;202;p23"/>
          <p:cNvSpPr txBox="1"/>
          <p:nvPr>
            <p:ph type="body" idx="1"/>
          </p:nvPr>
        </p:nvSpPr>
        <p:spPr>
          <a:xfrm>
            <a:off x="4072212" y="4191148"/>
            <a:ext cx="1112400" cy="529800"/>
          </a:xfrm>
          <a:prstGeom prst="rect">
            <a:avLst/>
          </a:prstGeom>
          <a:solidFill>
            <a:srgbClr val="FFFFFF"/>
          </a:solidFill>
        </p:spPr>
        <p:txBody>
          <a:bodyPr spcFirstLastPara="1" wrap="square" lIns="91425" tIns="91425" rIns="91425" bIns="91425" anchor="t" anchorCtr="0">
            <a:noAutofit/>
          </a:bodyPr>
          <a:lstStyle/>
          <a:p>
            <a:pPr marL="0" lvl="0" indent="0" algn="ctr" rtl="0">
              <a:spcBef>
                <a:spcPts val="0"/>
              </a:spcBef>
              <a:spcAft>
                <a:spcPts val="1600"/>
              </a:spcAft>
              <a:buNone/>
            </a:pPr>
            <a:r>
              <a:rPr lang="en-GB" sz="1200" b="1" i="1">
                <a:solidFill>
                  <a:srgbClr val="073763"/>
                </a:solidFill>
              </a:rPr>
              <a:t>Influencing Public Policy</a:t>
            </a:r>
            <a:endParaRPr sz="1200" b="1" i="1">
              <a:solidFill>
                <a:srgbClr val="073763"/>
              </a:solidFill>
            </a:endParaRPr>
          </a:p>
        </p:txBody>
      </p:sp>
      <p:sp>
        <p:nvSpPr>
          <p:cNvPr id="203" name="Google Shape;203;p23"/>
          <p:cNvSpPr txBox="1"/>
          <p:nvPr>
            <p:ph type="body" idx="1"/>
          </p:nvPr>
        </p:nvSpPr>
        <p:spPr>
          <a:xfrm rot="2269">
            <a:off x="3958499" y="3242630"/>
            <a:ext cx="1363800" cy="542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sz="1200" b="1" i="1">
                <a:solidFill>
                  <a:srgbClr val="073763"/>
                </a:solidFill>
              </a:rPr>
              <a:t>Quantitative Analysis</a:t>
            </a:r>
            <a:endParaRPr sz="1200" b="1" i="1">
              <a:solidFill>
                <a:srgbClr val="073763"/>
              </a:solidFill>
            </a:endParaRPr>
          </a:p>
          <a:p>
            <a:pPr marL="0" lvl="0" indent="0" algn="ctr" rtl="0">
              <a:spcBef>
                <a:spcPts val="1600"/>
              </a:spcBef>
              <a:spcAft>
                <a:spcPts val="1600"/>
              </a:spcAft>
              <a:buNone/>
            </a:pPr>
            <a:endParaRPr sz="1200" b="1" i="1">
              <a:solidFill>
                <a:srgbClr val="073763"/>
              </a:solidFill>
            </a:endParaRPr>
          </a:p>
        </p:txBody>
      </p:sp>
      <p:pic>
        <p:nvPicPr>
          <p:cNvPr id="204" name="Google Shape;204;p23"/>
          <p:cNvPicPr preferRelativeResize="0"/>
          <p:nvPr/>
        </p:nvPicPr>
        <p:blipFill rotWithShape="1">
          <a:blip r:embed="rId1"/>
          <a:srcRect l="29911" t="40885" r="31081" b="20608"/>
          <a:stretch>
            <a:fillRect/>
          </a:stretch>
        </p:blipFill>
        <p:spPr>
          <a:xfrm>
            <a:off x="5640250" y="3973775"/>
            <a:ext cx="994375" cy="810917"/>
          </a:xfrm>
          <a:prstGeom prst="rect">
            <a:avLst/>
          </a:prstGeom>
          <a:noFill/>
          <a:ln>
            <a:noFill/>
          </a:ln>
        </p:spPr>
      </p:pic>
      <p:pic>
        <p:nvPicPr>
          <p:cNvPr id="205" name="Google Shape;205;p23"/>
          <p:cNvPicPr preferRelativeResize="0"/>
          <p:nvPr/>
        </p:nvPicPr>
        <p:blipFill rotWithShape="1">
          <a:blip r:embed="rId2"/>
          <a:srcRect l="13102" t="44513" r="15021" b="22423"/>
          <a:stretch>
            <a:fillRect/>
          </a:stretch>
        </p:blipFill>
        <p:spPr>
          <a:xfrm>
            <a:off x="6537825" y="1846414"/>
            <a:ext cx="1760999" cy="668449"/>
          </a:xfrm>
          <a:prstGeom prst="rect">
            <a:avLst/>
          </a:prstGeom>
          <a:noFill/>
          <a:ln>
            <a:noFill/>
          </a:ln>
        </p:spPr>
      </p:pic>
      <p:pic>
        <p:nvPicPr>
          <p:cNvPr id="206" name="Google Shape;206;p23"/>
          <p:cNvPicPr preferRelativeResize="0"/>
          <p:nvPr/>
        </p:nvPicPr>
        <p:blipFill>
          <a:blip r:embed="rId3"/>
          <a:stretch>
            <a:fillRect/>
          </a:stretch>
        </p:blipFill>
        <p:spPr>
          <a:xfrm>
            <a:off x="4368489" y="1839662"/>
            <a:ext cx="519818" cy="497700"/>
          </a:xfrm>
          <a:prstGeom prst="rect">
            <a:avLst/>
          </a:prstGeom>
          <a:noFill/>
          <a:ln>
            <a:noFill/>
          </a:ln>
        </p:spPr>
      </p:pic>
      <p:sp>
        <p:nvSpPr>
          <p:cNvPr id="207" name="Google Shape;207;p23"/>
          <p:cNvSpPr txBox="1"/>
          <p:nvPr>
            <p:ph type="body" idx="1"/>
          </p:nvPr>
        </p:nvSpPr>
        <p:spPr>
          <a:xfrm>
            <a:off x="3828000" y="2252425"/>
            <a:ext cx="1600800" cy="507600"/>
          </a:xfrm>
          <a:prstGeom prst="rect">
            <a:avLst/>
          </a:prstGeom>
          <a:ln>
            <a:noFill/>
          </a:ln>
        </p:spPr>
        <p:txBody>
          <a:bodyPr spcFirstLastPara="1" wrap="square" lIns="91425" tIns="91425" rIns="91425" bIns="91425" anchor="t" anchorCtr="0">
            <a:noAutofit/>
          </a:bodyPr>
          <a:lstStyle/>
          <a:p>
            <a:pPr marL="0" lvl="0" indent="0" algn="ctr" rtl="0">
              <a:spcBef>
                <a:spcPts val="0"/>
              </a:spcBef>
              <a:spcAft>
                <a:spcPts val="1600"/>
              </a:spcAft>
              <a:buNone/>
            </a:pPr>
            <a:r>
              <a:rPr lang="en-GB" sz="1600" b="1">
                <a:solidFill>
                  <a:schemeClr val="accent1"/>
                </a:solidFill>
              </a:rPr>
              <a:t>SDG.org.nz</a:t>
            </a:r>
            <a:endParaRPr sz="1600" b="1">
              <a:solidFill>
                <a:schemeClr val="accent1"/>
              </a:solidFill>
            </a:endParaRPr>
          </a:p>
        </p:txBody>
      </p:sp>
      <p:pic>
        <p:nvPicPr>
          <p:cNvPr id="208" name="Google Shape;208;p23"/>
          <p:cNvPicPr preferRelativeResize="0"/>
          <p:nvPr/>
        </p:nvPicPr>
        <p:blipFill>
          <a:blip r:embed="rId4"/>
          <a:stretch>
            <a:fillRect/>
          </a:stretch>
        </p:blipFill>
        <p:spPr>
          <a:xfrm>
            <a:off x="4334708" y="2653935"/>
            <a:ext cx="519800" cy="512040"/>
          </a:xfrm>
          <a:prstGeom prst="rect">
            <a:avLst/>
          </a:prstGeom>
          <a:noFill/>
          <a:ln>
            <a:noFill/>
          </a:ln>
        </p:spPr>
      </p:pic>
      <p:pic>
        <p:nvPicPr>
          <p:cNvPr id="209" name="Google Shape;209;p23"/>
          <p:cNvPicPr preferRelativeResize="0"/>
          <p:nvPr/>
        </p:nvPicPr>
        <p:blipFill rotWithShape="1">
          <a:blip r:embed="rId5"/>
          <a:srcRect l="7615" t="44144" r="8053" b="19663"/>
          <a:stretch>
            <a:fillRect/>
          </a:stretch>
        </p:blipFill>
        <p:spPr>
          <a:xfrm>
            <a:off x="3751600" y="66899"/>
            <a:ext cx="1903200" cy="68197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4"/>
                                        </p:tgtEl>
                                        <p:attrNameLst>
                                          <p:attrName>style.visibility</p:attrName>
                                        </p:attrNameLst>
                                      </p:cBhvr>
                                      <p:to>
                                        <p:strVal val="visible"/>
                                      </p:to>
                                    </p:set>
                                    <p:animEffect transition="in" filter="fade">
                                      <p:cBhvr>
                                        <p:cTn id="7" dur="1000"/>
                                        <p:tgtEl>
                                          <p:spTgt spid="20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213" name="Shape 213"/>
        <p:cNvGrpSpPr/>
        <p:nvPr/>
      </p:nvGrpSpPr>
      <p:grpSpPr>
        <a:xfrm>
          <a:off x="0" y="0"/>
          <a:ext cx="0" cy="0"/>
          <a:chOff x="0" y="0"/>
          <a:chExt cx="0" cy="0"/>
        </a:xfrm>
      </p:grpSpPr>
      <p:sp>
        <p:nvSpPr>
          <p:cNvPr id="214" name="Google Shape;214;p24"/>
          <p:cNvSpPr txBox="1"/>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Webinars</a:t>
            </a:r>
            <a:endParaRPr lang="en-GB"/>
          </a:p>
        </p:txBody>
      </p:sp>
      <p:pic>
        <p:nvPicPr>
          <p:cNvPr id="215" name="Google Shape;215;p24"/>
          <p:cNvPicPr preferRelativeResize="0"/>
          <p:nvPr/>
        </p:nvPicPr>
        <p:blipFill>
          <a:blip r:embed="rId1"/>
          <a:stretch>
            <a:fillRect/>
          </a:stretch>
        </p:blipFill>
        <p:spPr>
          <a:xfrm>
            <a:off x="4572000" y="1859825"/>
            <a:ext cx="4310200" cy="2292350"/>
          </a:xfrm>
          <a:prstGeom prst="rect">
            <a:avLst/>
          </a:prstGeom>
          <a:noFill/>
          <a:ln>
            <a:noFill/>
          </a:ln>
        </p:spPr>
      </p:pic>
      <p:pic>
        <p:nvPicPr>
          <p:cNvPr id="216" name="Google Shape;216;p24"/>
          <p:cNvPicPr preferRelativeResize="0"/>
          <p:nvPr/>
        </p:nvPicPr>
        <p:blipFill>
          <a:blip r:embed="rId2"/>
          <a:stretch>
            <a:fillRect/>
          </a:stretch>
        </p:blipFill>
        <p:spPr>
          <a:xfrm>
            <a:off x="4572000" y="1152425"/>
            <a:ext cx="2059849" cy="960500"/>
          </a:xfrm>
          <a:prstGeom prst="rect">
            <a:avLst/>
          </a:prstGeom>
          <a:noFill/>
          <a:ln>
            <a:noFill/>
          </a:ln>
        </p:spPr>
      </p:pic>
      <p:pic>
        <p:nvPicPr>
          <p:cNvPr id="217" name="Google Shape;217;p24"/>
          <p:cNvPicPr preferRelativeResize="0"/>
          <p:nvPr/>
        </p:nvPicPr>
        <p:blipFill>
          <a:blip r:embed="rId3"/>
          <a:stretch>
            <a:fillRect/>
          </a:stretch>
        </p:blipFill>
        <p:spPr>
          <a:xfrm>
            <a:off x="428600" y="1162850"/>
            <a:ext cx="4022094" cy="368627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7"/>
                                        </p:tgtEl>
                                        <p:attrNameLst>
                                          <p:attrName>style.visibility</p:attrName>
                                        </p:attrNameLst>
                                      </p:cBhvr>
                                      <p:to>
                                        <p:strVal val="visible"/>
                                      </p:to>
                                    </p:set>
                                    <p:animEffect transition="in" filter="fade">
                                      <p:cBhvr>
                                        <p:cTn id="7" dur="1000"/>
                                        <p:tgtEl>
                                          <p:spTgt spid="2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5"/>
                                        </p:tgtEl>
                                        <p:attrNameLst>
                                          <p:attrName>style.visibility</p:attrName>
                                        </p:attrNameLst>
                                      </p:cBhvr>
                                      <p:to>
                                        <p:strVal val="visible"/>
                                      </p:to>
                                    </p:set>
                                    <p:animEffect transition="in" filter="fade">
                                      <p:cBhvr>
                                        <p:cTn id="12" dur="1000"/>
                                        <p:tgtEl>
                                          <p:spTgt spid="215"/>
                                        </p:tgtEl>
                                      </p:cBhvr>
                                    </p:animEffect>
                                  </p:childTnLst>
                                </p:cTn>
                              </p:par>
                              <p:par>
                                <p:cTn id="13" presetID="10" presetClass="entr" presetSubtype="0" fill="hold" nodeType="withEffect">
                                  <p:stCondLst>
                                    <p:cond delay="0"/>
                                  </p:stCondLst>
                                  <p:childTnLst>
                                    <p:set>
                                      <p:cBhvr>
                                        <p:cTn id="14" dur="1" fill="hold">
                                          <p:stCondLst>
                                            <p:cond delay="0"/>
                                          </p:stCondLst>
                                        </p:cTn>
                                        <p:tgtEl>
                                          <p:spTgt spid="216"/>
                                        </p:tgtEl>
                                        <p:attrNameLst>
                                          <p:attrName>style.visibility</p:attrName>
                                        </p:attrNameLst>
                                      </p:cBhvr>
                                      <p:to>
                                        <p:strVal val="visible"/>
                                      </p:to>
                                    </p:set>
                                    <p:animEffect transition="in" filter="fade">
                                      <p:cBhvr>
                                        <p:cTn id="15" dur="1000"/>
                                        <p:tgtEl>
                                          <p:spTgt spid="21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221" name="Shape 221"/>
        <p:cNvGrpSpPr/>
        <p:nvPr/>
      </p:nvGrpSpPr>
      <p:grpSpPr>
        <a:xfrm>
          <a:off x="0" y="0"/>
          <a:ext cx="0" cy="0"/>
          <a:chOff x="0" y="0"/>
          <a:chExt cx="0" cy="0"/>
        </a:xfrm>
      </p:grpSpPr>
      <p:sp>
        <p:nvSpPr>
          <p:cNvPr id="222" name="Google Shape;222;p25"/>
          <p:cNvSpPr txBox="1"/>
          <p:nvPr>
            <p:ph type="body" idx="1"/>
          </p:nvPr>
        </p:nvSpPr>
        <p:spPr>
          <a:xfrm>
            <a:off x="3378842" y="675025"/>
            <a:ext cx="2648700" cy="507600"/>
          </a:xfrm>
          <a:prstGeom prst="rect">
            <a:avLst/>
          </a:prstGeom>
          <a:ln>
            <a:noFill/>
          </a:ln>
        </p:spPr>
        <p:txBody>
          <a:bodyPr spcFirstLastPara="1" wrap="square" lIns="91425" tIns="91425" rIns="91425" bIns="91425" anchor="t" anchorCtr="0">
            <a:noAutofit/>
          </a:bodyPr>
          <a:lstStyle/>
          <a:p>
            <a:pPr marL="0" lvl="0" indent="0" algn="ctr" rtl="0">
              <a:spcBef>
                <a:spcPts val="0"/>
              </a:spcBef>
              <a:spcAft>
                <a:spcPts val="1600"/>
              </a:spcAft>
              <a:buNone/>
            </a:pPr>
            <a:r>
              <a:rPr lang="en-GB" sz="2400" i="1">
                <a:solidFill>
                  <a:srgbClr val="32C94A"/>
                </a:solidFill>
              </a:rPr>
              <a:t>Collaboration</a:t>
            </a:r>
            <a:endParaRPr sz="2400" i="1">
              <a:solidFill>
                <a:srgbClr val="32C94A"/>
              </a:solidFill>
            </a:endParaRPr>
          </a:p>
        </p:txBody>
      </p:sp>
      <p:sp>
        <p:nvSpPr>
          <p:cNvPr id="223" name="Google Shape;223;p25"/>
          <p:cNvSpPr/>
          <p:nvPr/>
        </p:nvSpPr>
        <p:spPr>
          <a:xfrm>
            <a:off x="3308750" y="1264225"/>
            <a:ext cx="2658000" cy="2609100"/>
          </a:xfrm>
          <a:prstGeom prst="ellipse">
            <a:avLst/>
          </a:prstGeom>
          <a:solidFill>
            <a:srgbClr val="FFD966"/>
          </a:solidFill>
          <a:ln w="19050"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4" name="Google Shape;224;p25"/>
          <p:cNvSpPr/>
          <p:nvPr/>
        </p:nvSpPr>
        <p:spPr>
          <a:xfrm>
            <a:off x="3548950" y="1264225"/>
            <a:ext cx="2161500" cy="2008200"/>
          </a:xfrm>
          <a:prstGeom prst="triangle">
            <a:avLst>
              <a:gd name="adj" fmla="val 50000"/>
            </a:avLst>
          </a:prstGeom>
          <a:solidFill>
            <a:srgbClr val="FFFFFF"/>
          </a:solidFill>
          <a:ln w="19050"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5" name="Google Shape;225;p25"/>
          <p:cNvSpPr txBox="1"/>
          <p:nvPr>
            <p:ph type="body" idx="1"/>
          </p:nvPr>
        </p:nvSpPr>
        <p:spPr>
          <a:xfrm>
            <a:off x="5259261" y="3073806"/>
            <a:ext cx="2648700" cy="507600"/>
          </a:xfrm>
          <a:prstGeom prst="rect">
            <a:avLst/>
          </a:prstGeom>
          <a:ln>
            <a:noFill/>
          </a:ln>
        </p:spPr>
        <p:txBody>
          <a:bodyPr spcFirstLastPara="1" wrap="square" lIns="91425" tIns="91425" rIns="91425" bIns="91425" anchor="t" anchorCtr="0">
            <a:noAutofit/>
          </a:bodyPr>
          <a:lstStyle/>
          <a:p>
            <a:pPr marL="0" lvl="0" indent="0" algn="ctr" rtl="0">
              <a:spcBef>
                <a:spcPts val="0"/>
              </a:spcBef>
              <a:spcAft>
                <a:spcPts val="1600"/>
              </a:spcAft>
              <a:buNone/>
            </a:pPr>
            <a:r>
              <a:rPr lang="en-GB" sz="2400" i="1">
                <a:solidFill>
                  <a:srgbClr val="FF0000"/>
                </a:solidFill>
              </a:rPr>
              <a:t>Education</a:t>
            </a:r>
            <a:endParaRPr sz="2400" i="1">
              <a:solidFill>
                <a:srgbClr val="FF0000"/>
              </a:solidFill>
            </a:endParaRPr>
          </a:p>
        </p:txBody>
      </p:sp>
      <p:sp>
        <p:nvSpPr>
          <p:cNvPr id="226" name="Google Shape;226;p25"/>
          <p:cNvSpPr txBox="1"/>
          <p:nvPr>
            <p:ph type="body" idx="1"/>
          </p:nvPr>
        </p:nvSpPr>
        <p:spPr>
          <a:xfrm rot="389">
            <a:off x="1205050" y="3073805"/>
            <a:ext cx="2648700" cy="507600"/>
          </a:xfrm>
          <a:prstGeom prst="rect">
            <a:avLst/>
          </a:prstGeom>
          <a:ln>
            <a:noFill/>
          </a:ln>
        </p:spPr>
        <p:txBody>
          <a:bodyPr spcFirstLastPara="1" wrap="square" lIns="91425" tIns="91425" rIns="91425" bIns="91425" anchor="t" anchorCtr="0">
            <a:noAutofit/>
          </a:bodyPr>
          <a:lstStyle/>
          <a:p>
            <a:pPr marL="0" lvl="0" indent="0" algn="ctr" rtl="0">
              <a:spcBef>
                <a:spcPts val="0"/>
              </a:spcBef>
              <a:spcAft>
                <a:spcPts val="1600"/>
              </a:spcAft>
              <a:buNone/>
            </a:pPr>
            <a:r>
              <a:rPr lang="en-GB" sz="2400" i="1">
                <a:solidFill>
                  <a:srgbClr val="1155CC"/>
                </a:solidFill>
              </a:rPr>
              <a:t>Engagement</a:t>
            </a:r>
            <a:endParaRPr sz="2400" i="1">
              <a:solidFill>
                <a:srgbClr val="1155CC"/>
              </a:solidFill>
            </a:endParaRPr>
          </a:p>
        </p:txBody>
      </p:sp>
      <p:cxnSp>
        <p:nvCxnSpPr>
          <p:cNvPr id="227" name="Google Shape;227;p25"/>
          <p:cNvCxnSpPr/>
          <p:nvPr/>
        </p:nvCxnSpPr>
        <p:spPr>
          <a:xfrm rot="10800000" flipH="1">
            <a:off x="5731200" y="89675"/>
            <a:ext cx="1740300" cy="1729200"/>
          </a:xfrm>
          <a:prstGeom prst="straightConnector1">
            <a:avLst/>
          </a:prstGeom>
          <a:noFill/>
          <a:ln w="19050" cap="flat" cmpd="sng">
            <a:solidFill>
              <a:srgbClr val="073763"/>
            </a:solidFill>
            <a:prstDash val="solid"/>
            <a:round/>
            <a:headEnd type="none" w="med" len="med"/>
            <a:tailEnd type="none" w="med" len="med"/>
          </a:ln>
        </p:spPr>
      </p:cxnSp>
      <p:cxnSp>
        <p:nvCxnSpPr>
          <p:cNvPr id="228" name="Google Shape;228;p25"/>
          <p:cNvCxnSpPr/>
          <p:nvPr/>
        </p:nvCxnSpPr>
        <p:spPr>
          <a:xfrm rot="10800000">
            <a:off x="1787944" y="89748"/>
            <a:ext cx="1761000" cy="1749900"/>
          </a:xfrm>
          <a:prstGeom prst="straightConnector1">
            <a:avLst/>
          </a:prstGeom>
          <a:noFill/>
          <a:ln w="19050" cap="flat" cmpd="sng">
            <a:solidFill>
              <a:srgbClr val="073763"/>
            </a:solidFill>
            <a:prstDash val="solid"/>
            <a:round/>
            <a:headEnd type="none" w="med" len="med"/>
            <a:tailEnd type="none" w="med" len="med"/>
          </a:ln>
        </p:spPr>
      </p:cxnSp>
      <p:cxnSp>
        <p:nvCxnSpPr>
          <p:cNvPr id="229" name="Google Shape;229;p25"/>
          <p:cNvCxnSpPr/>
          <p:nvPr/>
        </p:nvCxnSpPr>
        <p:spPr>
          <a:xfrm flipH="1">
            <a:off x="4636071" y="3878716"/>
            <a:ext cx="6300" cy="1119300"/>
          </a:xfrm>
          <a:prstGeom prst="straightConnector1">
            <a:avLst/>
          </a:prstGeom>
          <a:noFill/>
          <a:ln w="19050" cap="flat" cmpd="sng">
            <a:solidFill>
              <a:srgbClr val="073763"/>
            </a:solidFill>
            <a:prstDash val="solid"/>
            <a:round/>
            <a:headEnd type="none" w="med" len="med"/>
            <a:tailEnd type="none" w="med" len="med"/>
          </a:ln>
        </p:spPr>
      </p:cxnSp>
      <p:sp>
        <p:nvSpPr>
          <p:cNvPr id="230" name="Google Shape;230;p25"/>
          <p:cNvSpPr txBox="1"/>
          <p:nvPr>
            <p:ph type="body" idx="1"/>
          </p:nvPr>
        </p:nvSpPr>
        <p:spPr>
          <a:xfrm rot="2689784">
            <a:off x="1712165" y="714018"/>
            <a:ext cx="1784675" cy="375263"/>
          </a:xfrm>
          <a:prstGeom prst="rect">
            <a:avLst/>
          </a:prstGeom>
          <a:solidFill>
            <a:srgbClr val="FFFFFF"/>
          </a:solidFill>
        </p:spPr>
        <p:txBody>
          <a:bodyPr spcFirstLastPara="1" wrap="square" lIns="91425" tIns="91425" rIns="91425" bIns="91425" anchor="t" anchorCtr="0">
            <a:noAutofit/>
          </a:bodyPr>
          <a:lstStyle/>
          <a:p>
            <a:pPr marL="0" lvl="0" indent="0" algn="ctr" rtl="0">
              <a:spcBef>
                <a:spcPts val="0"/>
              </a:spcBef>
              <a:spcAft>
                <a:spcPts val="1600"/>
              </a:spcAft>
              <a:buNone/>
            </a:pPr>
            <a:r>
              <a:rPr lang="en-GB" sz="1200" b="1" i="1">
                <a:solidFill>
                  <a:srgbClr val="073763"/>
                </a:solidFill>
              </a:rPr>
              <a:t>Agile Methodologies</a:t>
            </a:r>
            <a:endParaRPr sz="1200" b="1" i="1">
              <a:solidFill>
                <a:srgbClr val="073763"/>
              </a:solidFill>
            </a:endParaRPr>
          </a:p>
        </p:txBody>
      </p:sp>
      <p:sp>
        <p:nvSpPr>
          <p:cNvPr id="231" name="Google Shape;231;p25"/>
          <p:cNvSpPr txBox="1"/>
          <p:nvPr>
            <p:ph type="body" idx="1"/>
          </p:nvPr>
        </p:nvSpPr>
        <p:spPr>
          <a:xfrm rot="-2689876">
            <a:off x="5760126" y="620533"/>
            <a:ext cx="1800797" cy="549637"/>
          </a:xfrm>
          <a:prstGeom prst="rect">
            <a:avLst/>
          </a:prstGeom>
          <a:solidFill>
            <a:srgbClr val="FFFFFF"/>
          </a:solidFill>
        </p:spPr>
        <p:txBody>
          <a:bodyPr spcFirstLastPara="1" wrap="square" lIns="91425" tIns="91425" rIns="91425" bIns="91425" anchor="t" anchorCtr="0">
            <a:noAutofit/>
          </a:bodyPr>
          <a:lstStyle/>
          <a:p>
            <a:pPr marL="0" lvl="0" indent="0" algn="ctr" rtl="0">
              <a:spcBef>
                <a:spcPts val="0"/>
              </a:spcBef>
              <a:spcAft>
                <a:spcPts val="1600"/>
              </a:spcAft>
              <a:buNone/>
            </a:pPr>
            <a:r>
              <a:rPr lang="en-GB" sz="1200" b="1" i="1">
                <a:solidFill>
                  <a:srgbClr val="073763"/>
                </a:solidFill>
              </a:rPr>
              <a:t>Evidence-Based </a:t>
            </a:r>
            <a:br>
              <a:rPr lang="en-GB" sz="1200" b="1" i="1">
                <a:solidFill>
                  <a:srgbClr val="073763"/>
                </a:solidFill>
              </a:rPr>
            </a:br>
            <a:r>
              <a:rPr lang="en-GB" sz="1200" b="1" i="1">
                <a:solidFill>
                  <a:srgbClr val="073763"/>
                </a:solidFill>
              </a:rPr>
              <a:t>SDG Implementation</a:t>
            </a:r>
            <a:endParaRPr sz="1200" b="1" i="1">
              <a:solidFill>
                <a:srgbClr val="073763"/>
              </a:solidFill>
            </a:endParaRPr>
          </a:p>
        </p:txBody>
      </p:sp>
      <p:sp>
        <p:nvSpPr>
          <p:cNvPr id="232" name="Google Shape;232;p25"/>
          <p:cNvSpPr txBox="1"/>
          <p:nvPr>
            <p:ph type="body" idx="1"/>
          </p:nvPr>
        </p:nvSpPr>
        <p:spPr>
          <a:xfrm>
            <a:off x="4072212" y="4191148"/>
            <a:ext cx="1112400" cy="529800"/>
          </a:xfrm>
          <a:prstGeom prst="rect">
            <a:avLst/>
          </a:prstGeom>
          <a:solidFill>
            <a:srgbClr val="FFFFFF"/>
          </a:solidFill>
        </p:spPr>
        <p:txBody>
          <a:bodyPr spcFirstLastPara="1" wrap="square" lIns="91425" tIns="91425" rIns="91425" bIns="91425" anchor="t" anchorCtr="0">
            <a:noAutofit/>
          </a:bodyPr>
          <a:lstStyle/>
          <a:p>
            <a:pPr marL="0" lvl="0" indent="0" algn="ctr" rtl="0">
              <a:spcBef>
                <a:spcPts val="0"/>
              </a:spcBef>
              <a:spcAft>
                <a:spcPts val="1600"/>
              </a:spcAft>
              <a:buNone/>
            </a:pPr>
            <a:r>
              <a:rPr lang="en-GB" sz="1200" b="1" i="1">
                <a:solidFill>
                  <a:srgbClr val="073763"/>
                </a:solidFill>
              </a:rPr>
              <a:t>Influencing Public Policy</a:t>
            </a:r>
            <a:endParaRPr sz="1200" b="1" i="1">
              <a:solidFill>
                <a:srgbClr val="073763"/>
              </a:solidFill>
            </a:endParaRPr>
          </a:p>
        </p:txBody>
      </p:sp>
      <p:sp>
        <p:nvSpPr>
          <p:cNvPr id="233" name="Google Shape;233;p25"/>
          <p:cNvSpPr txBox="1"/>
          <p:nvPr>
            <p:ph type="body" idx="1"/>
          </p:nvPr>
        </p:nvSpPr>
        <p:spPr>
          <a:xfrm rot="2269">
            <a:off x="3958499" y="3242630"/>
            <a:ext cx="1363800" cy="542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sz="1200" b="1" i="1">
                <a:solidFill>
                  <a:srgbClr val="073763"/>
                </a:solidFill>
              </a:rPr>
              <a:t>Quantitative Analysis</a:t>
            </a:r>
            <a:endParaRPr sz="1200" b="1" i="1">
              <a:solidFill>
                <a:srgbClr val="073763"/>
              </a:solidFill>
            </a:endParaRPr>
          </a:p>
          <a:p>
            <a:pPr marL="0" lvl="0" indent="0" algn="ctr" rtl="0">
              <a:spcBef>
                <a:spcPts val="1600"/>
              </a:spcBef>
              <a:spcAft>
                <a:spcPts val="1600"/>
              </a:spcAft>
              <a:buNone/>
            </a:pPr>
            <a:endParaRPr sz="1200" b="1" i="1">
              <a:solidFill>
                <a:srgbClr val="073763"/>
              </a:solidFill>
            </a:endParaRPr>
          </a:p>
        </p:txBody>
      </p:sp>
      <p:pic>
        <p:nvPicPr>
          <p:cNvPr id="234" name="Google Shape;234;p25"/>
          <p:cNvPicPr preferRelativeResize="0"/>
          <p:nvPr/>
        </p:nvPicPr>
        <p:blipFill rotWithShape="1">
          <a:blip r:embed="rId1"/>
          <a:srcRect l="35425" t="44158" r="32790" b="22857"/>
          <a:stretch>
            <a:fillRect/>
          </a:stretch>
        </p:blipFill>
        <p:spPr>
          <a:xfrm>
            <a:off x="2737675" y="4038232"/>
            <a:ext cx="811275" cy="699144"/>
          </a:xfrm>
          <a:prstGeom prst="rect">
            <a:avLst/>
          </a:prstGeom>
          <a:noFill/>
          <a:ln>
            <a:noFill/>
          </a:ln>
        </p:spPr>
      </p:pic>
      <p:pic>
        <p:nvPicPr>
          <p:cNvPr id="235" name="Google Shape;235;p25"/>
          <p:cNvPicPr preferRelativeResize="0"/>
          <p:nvPr/>
        </p:nvPicPr>
        <p:blipFill rotWithShape="1">
          <a:blip r:embed="rId2"/>
          <a:srcRect l="29911" t="40885" r="31081" b="20608"/>
          <a:stretch>
            <a:fillRect/>
          </a:stretch>
        </p:blipFill>
        <p:spPr>
          <a:xfrm>
            <a:off x="5640250" y="3973775"/>
            <a:ext cx="994375" cy="810917"/>
          </a:xfrm>
          <a:prstGeom prst="rect">
            <a:avLst/>
          </a:prstGeom>
          <a:noFill/>
          <a:ln>
            <a:noFill/>
          </a:ln>
        </p:spPr>
      </p:pic>
      <p:pic>
        <p:nvPicPr>
          <p:cNvPr id="236" name="Google Shape;236;p25"/>
          <p:cNvPicPr preferRelativeResize="0"/>
          <p:nvPr/>
        </p:nvPicPr>
        <p:blipFill rotWithShape="1">
          <a:blip r:embed="rId3"/>
          <a:srcRect l="13102" t="44513" r="15021" b="22423"/>
          <a:stretch>
            <a:fillRect/>
          </a:stretch>
        </p:blipFill>
        <p:spPr>
          <a:xfrm>
            <a:off x="6537825" y="1846414"/>
            <a:ext cx="1760999" cy="668449"/>
          </a:xfrm>
          <a:prstGeom prst="rect">
            <a:avLst/>
          </a:prstGeom>
          <a:noFill/>
          <a:ln>
            <a:noFill/>
          </a:ln>
        </p:spPr>
      </p:pic>
      <p:pic>
        <p:nvPicPr>
          <p:cNvPr id="237" name="Google Shape;237;p25"/>
          <p:cNvPicPr preferRelativeResize="0"/>
          <p:nvPr/>
        </p:nvPicPr>
        <p:blipFill>
          <a:blip r:embed="rId4"/>
          <a:stretch>
            <a:fillRect/>
          </a:stretch>
        </p:blipFill>
        <p:spPr>
          <a:xfrm>
            <a:off x="4368489" y="1839662"/>
            <a:ext cx="519818" cy="497700"/>
          </a:xfrm>
          <a:prstGeom prst="rect">
            <a:avLst/>
          </a:prstGeom>
          <a:noFill/>
          <a:ln>
            <a:noFill/>
          </a:ln>
        </p:spPr>
      </p:pic>
      <p:sp>
        <p:nvSpPr>
          <p:cNvPr id="238" name="Google Shape;238;p25"/>
          <p:cNvSpPr txBox="1"/>
          <p:nvPr>
            <p:ph type="body" idx="1"/>
          </p:nvPr>
        </p:nvSpPr>
        <p:spPr>
          <a:xfrm>
            <a:off x="3828000" y="2252425"/>
            <a:ext cx="1600800" cy="507600"/>
          </a:xfrm>
          <a:prstGeom prst="rect">
            <a:avLst/>
          </a:prstGeom>
          <a:ln>
            <a:noFill/>
          </a:ln>
        </p:spPr>
        <p:txBody>
          <a:bodyPr spcFirstLastPara="1" wrap="square" lIns="91425" tIns="91425" rIns="91425" bIns="91425" anchor="t" anchorCtr="0">
            <a:noAutofit/>
          </a:bodyPr>
          <a:lstStyle/>
          <a:p>
            <a:pPr marL="0" lvl="0" indent="0" algn="ctr" rtl="0">
              <a:spcBef>
                <a:spcPts val="0"/>
              </a:spcBef>
              <a:spcAft>
                <a:spcPts val="1600"/>
              </a:spcAft>
              <a:buNone/>
            </a:pPr>
            <a:r>
              <a:rPr lang="en-GB" sz="1600" b="1">
                <a:solidFill>
                  <a:schemeClr val="accent1"/>
                </a:solidFill>
              </a:rPr>
              <a:t>SDG.org.nz</a:t>
            </a:r>
            <a:endParaRPr sz="1600" b="1">
              <a:solidFill>
                <a:schemeClr val="accent1"/>
              </a:solidFill>
            </a:endParaRPr>
          </a:p>
        </p:txBody>
      </p:sp>
      <p:pic>
        <p:nvPicPr>
          <p:cNvPr id="239" name="Google Shape;239;p25"/>
          <p:cNvPicPr preferRelativeResize="0"/>
          <p:nvPr/>
        </p:nvPicPr>
        <p:blipFill>
          <a:blip r:embed="rId5"/>
          <a:stretch>
            <a:fillRect/>
          </a:stretch>
        </p:blipFill>
        <p:spPr>
          <a:xfrm>
            <a:off x="4334708" y="2653935"/>
            <a:ext cx="519800" cy="512040"/>
          </a:xfrm>
          <a:prstGeom prst="rect">
            <a:avLst/>
          </a:prstGeom>
          <a:noFill/>
          <a:ln>
            <a:noFill/>
          </a:ln>
        </p:spPr>
      </p:pic>
      <p:pic>
        <p:nvPicPr>
          <p:cNvPr id="240" name="Google Shape;240;p25"/>
          <p:cNvPicPr preferRelativeResize="0"/>
          <p:nvPr/>
        </p:nvPicPr>
        <p:blipFill rotWithShape="1">
          <a:blip r:embed="rId6"/>
          <a:srcRect l="7615" t="44144" r="8053" b="19663"/>
          <a:stretch>
            <a:fillRect/>
          </a:stretch>
        </p:blipFill>
        <p:spPr>
          <a:xfrm>
            <a:off x="3751600" y="66899"/>
            <a:ext cx="1903200" cy="68197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4"/>
                                        </p:tgtEl>
                                        <p:attrNameLst>
                                          <p:attrName>style.visibility</p:attrName>
                                        </p:attrNameLst>
                                      </p:cBhvr>
                                      <p:to>
                                        <p:strVal val="visible"/>
                                      </p:to>
                                    </p:set>
                                    <p:animEffect transition="in" filter="fade">
                                      <p:cBhvr>
                                        <p:cTn id="7" dur="1000"/>
                                        <p:tgtEl>
                                          <p:spTgt spid="23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244" name="Shape 244"/>
        <p:cNvGrpSpPr/>
        <p:nvPr/>
      </p:nvGrpSpPr>
      <p:grpSpPr>
        <a:xfrm>
          <a:off x="0" y="0"/>
          <a:ext cx="0" cy="0"/>
          <a:chOff x="0" y="0"/>
          <a:chExt cx="0" cy="0"/>
        </a:xfrm>
      </p:grpSpPr>
      <p:sp>
        <p:nvSpPr>
          <p:cNvPr id="245" name="Google Shape;245;p26"/>
          <p:cNvSpPr txBox="1"/>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Blogs</a:t>
            </a:r>
            <a:endParaRPr lang="en-GB"/>
          </a:p>
        </p:txBody>
      </p:sp>
      <p:pic>
        <p:nvPicPr>
          <p:cNvPr id="246" name="Google Shape;246;p26"/>
          <p:cNvPicPr preferRelativeResize="0"/>
          <p:nvPr/>
        </p:nvPicPr>
        <p:blipFill>
          <a:blip r:embed="rId1"/>
          <a:stretch>
            <a:fillRect/>
          </a:stretch>
        </p:blipFill>
        <p:spPr>
          <a:xfrm>
            <a:off x="2310625" y="907875"/>
            <a:ext cx="4309308" cy="36862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6"/>
                                        </p:tgtEl>
                                        <p:attrNameLst>
                                          <p:attrName>style.visibility</p:attrName>
                                        </p:attrNameLst>
                                      </p:cBhvr>
                                      <p:to>
                                        <p:strVal val="visible"/>
                                      </p:to>
                                    </p:set>
                                    <p:animEffect transition="in" filter="fade">
                                      <p:cBhvr>
                                        <p:cTn id="7" dur="1000"/>
                                        <p:tgtEl>
                                          <p:spTgt spid="24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250" name="Shape 250"/>
        <p:cNvGrpSpPr/>
        <p:nvPr/>
      </p:nvGrpSpPr>
      <p:grpSpPr>
        <a:xfrm>
          <a:off x="0" y="0"/>
          <a:ext cx="0" cy="0"/>
          <a:chOff x="0" y="0"/>
          <a:chExt cx="0" cy="0"/>
        </a:xfrm>
      </p:grpSpPr>
      <p:sp>
        <p:nvSpPr>
          <p:cNvPr id="251" name="Google Shape;251;p27"/>
          <p:cNvSpPr txBox="1"/>
          <p:nvPr>
            <p:ph type="body" idx="1"/>
          </p:nvPr>
        </p:nvSpPr>
        <p:spPr>
          <a:xfrm>
            <a:off x="3378842" y="675025"/>
            <a:ext cx="2648700" cy="507600"/>
          </a:xfrm>
          <a:prstGeom prst="rect">
            <a:avLst/>
          </a:prstGeom>
          <a:ln>
            <a:noFill/>
          </a:ln>
        </p:spPr>
        <p:txBody>
          <a:bodyPr spcFirstLastPara="1" wrap="square" lIns="91425" tIns="91425" rIns="91425" bIns="91425" anchor="t" anchorCtr="0">
            <a:noAutofit/>
          </a:bodyPr>
          <a:lstStyle/>
          <a:p>
            <a:pPr marL="0" lvl="0" indent="0" algn="ctr" rtl="0">
              <a:spcBef>
                <a:spcPts val="0"/>
              </a:spcBef>
              <a:spcAft>
                <a:spcPts val="1600"/>
              </a:spcAft>
              <a:buNone/>
            </a:pPr>
            <a:r>
              <a:rPr lang="en-GB" sz="2400" i="1">
                <a:solidFill>
                  <a:srgbClr val="32C94A"/>
                </a:solidFill>
              </a:rPr>
              <a:t>Collaboration</a:t>
            </a:r>
            <a:endParaRPr sz="2400" i="1">
              <a:solidFill>
                <a:srgbClr val="32C94A"/>
              </a:solidFill>
            </a:endParaRPr>
          </a:p>
        </p:txBody>
      </p:sp>
      <p:sp>
        <p:nvSpPr>
          <p:cNvPr id="252" name="Google Shape;252;p27"/>
          <p:cNvSpPr/>
          <p:nvPr/>
        </p:nvSpPr>
        <p:spPr>
          <a:xfrm>
            <a:off x="3308750" y="1264225"/>
            <a:ext cx="2658000" cy="2609100"/>
          </a:xfrm>
          <a:prstGeom prst="ellipse">
            <a:avLst/>
          </a:prstGeom>
          <a:solidFill>
            <a:srgbClr val="FFD966"/>
          </a:solidFill>
          <a:ln w="19050"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3" name="Google Shape;253;p27"/>
          <p:cNvSpPr/>
          <p:nvPr/>
        </p:nvSpPr>
        <p:spPr>
          <a:xfrm>
            <a:off x="3548950" y="1264225"/>
            <a:ext cx="2161500" cy="2008200"/>
          </a:xfrm>
          <a:prstGeom prst="triangle">
            <a:avLst>
              <a:gd name="adj" fmla="val 50000"/>
            </a:avLst>
          </a:prstGeom>
          <a:solidFill>
            <a:srgbClr val="FFFFFF"/>
          </a:solidFill>
          <a:ln w="19050"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4" name="Google Shape;254;p27"/>
          <p:cNvSpPr txBox="1"/>
          <p:nvPr>
            <p:ph type="body" idx="1"/>
          </p:nvPr>
        </p:nvSpPr>
        <p:spPr>
          <a:xfrm>
            <a:off x="5259261" y="3073806"/>
            <a:ext cx="2648700" cy="507600"/>
          </a:xfrm>
          <a:prstGeom prst="rect">
            <a:avLst/>
          </a:prstGeom>
          <a:ln>
            <a:noFill/>
          </a:ln>
        </p:spPr>
        <p:txBody>
          <a:bodyPr spcFirstLastPara="1" wrap="square" lIns="91425" tIns="91425" rIns="91425" bIns="91425" anchor="t" anchorCtr="0">
            <a:noAutofit/>
          </a:bodyPr>
          <a:lstStyle/>
          <a:p>
            <a:pPr marL="0" lvl="0" indent="0" algn="ctr" rtl="0">
              <a:spcBef>
                <a:spcPts val="0"/>
              </a:spcBef>
              <a:spcAft>
                <a:spcPts val="1600"/>
              </a:spcAft>
              <a:buNone/>
            </a:pPr>
            <a:r>
              <a:rPr lang="en-GB" sz="2400" i="1">
                <a:solidFill>
                  <a:srgbClr val="FF0000"/>
                </a:solidFill>
              </a:rPr>
              <a:t>Education</a:t>
            </a:r>
            <a:endParaRPr sz="2400" i="1">
              <a:solidFill>
                <a:srgbClr val="FF0000"/>
              </a:solidFill>
            </a:endParaRPr>
          </a:p>
        </p:txBody>
      </p:sp>
      <p:sp>
        <p:nvSpPr>
          <p:cNvPr id="255" name="Google Shape;255;p27"/>
          <p:cNvSpPr txBox="1"/>
          <p:nvPr>
            <p:ph type="body" idx="1"/>
          </p:nvPr>
        </p:nvSpPr>
        <p:spPr>
          <a:xfrm rot="389">
            <a:off x="1205050" y="3073805"/>
            <a:ext cx="2648700" cy="507600"/>
          </a:xfrm>
          <a:prstGeom prst="rect">
            <a:avLst/>
          </a:prstGeom>
          <a:ln>
            <a:noFill/>
          </a:ln>
        </p:spPr>
        <p:txBody>
          <a:bodyPr spcFirstLastPara="1" wrap="square" lIns="91425" tIns="91425" rIns="91425" bIns="91425" anchor="t" anchorCtr="0">
            <a:noAutofit/>
          </a:bodyPr>
          <a:lstStyle/>
          <a:p>
            <a:pPr marL="0" lvl="0" indent="0" algn="ctr" rtl="0">
              <a:spcBef>
                <a:spcPts val="0"/>
              </a:spcBef>
              <a:spcAft>
                <a:spcPts val="1600"/>
              </a:spcAft>
              <a:buNone/>
            </a:pPr>
            <a:r>
              <a:rPr lang="en-GB" sz="2400" i="1">
                <a:solidFill>
                  <a:srgbClr val="1155CC"/>
                </a:solidFill>
              </a:rPr>
              <a:t>Engagement</a:t>
            </a:r>
            <a:endParaRPr sz="2400" i="1">
              <a:solidFill>
                <a:srgbClr val="1155CC"/>
              </a:solidFill>
            </a:endParaRPr>
          </a:p>
        </p:txBody>
      </p:sp>
      <p:cxnSp>
        <p:nvCxnSpPr>
          <p:cNvPr id="256" name="Google Shape;256;p27"/>
          <p:cNvCxnSpPr/>
          <p:nvPr/>
        </p:nvCxnSpPr>
        <p:spPr>
          <a:xfrm rot="10800000" flipH="1">
            <a:off x="5731200" y="89675"/>
            <a:ext cx="1740300" cy="1729200"/>
          </a:xfrm>
          <a:prstGeom prst="straightConnector1">
            <a:avLst/>
          </a:prstGeom>
          <a:noFill/>
          <a:ln w="19050" cap="flat" cmpd="sng">
            <a:solidFill>
              <a:srgbClr val="073763"/>
            </a:solidFill>
            <a:prstDash val="solid"/>
            <a:round/>
            <a:headEnd type="none" w="med" len="med"/>
            <a:tailEnd type="none" w="med" len="med"/>
          </a:ln>
        </p:spPr>
      </p:cxnSp>
      <p:cxnSp>
        <p:nvCxnSpPr>
          <p:cNvPr id="257" name="Google Shape;257;p27"/>
          <p:cNvCxnSpPr/>
          <p:nvPr/>
        </p:nvCxnSpPr>
        <p:spPr>
          <a:xfrm rot="10800000">
            <a:off x="1787944" y="89748"/>
            <a:ext cx="1761000" cy="1749900"/>
          </a:xfrm>
          <a:prstGeom prst="straightConnector1">
            <a:avLst/>
          </a:prstGeom>
          <a:noFill/>
          <a:ln w="19050" cap="flat" cmpd="sng">
            <a:solidFill>
              <a:srgbClr val="073763"/>
            </a:solidFill>
            <a:prstDash val="solid"/>
            <a:round/>
            <a:headEnd type="none" w="med" len="med"/>
            <a:tailEnd type="none" w="med" len="med"/>
          </a:ln>
        </p:spPr>
      </p:cxnSp>
      <p:cxnSp>
        <p:nvCxnSpPr>
          <p:cNvPr id="258" name="Google Shape;258;p27"/>
          <p:cNvCxnSpPr/>
          <p:nvPr/>
        </p:nvCxnSpPr>
        <p:spPr>
          <a:xfrm flipH="1">
            <a:off x="4636071" y="3878716"/>
            <a:ext cx="6300" cy="1119300"/>
          </a:xfrm>
          <a:prstGeom prst="straightConnector1">
            <a:avLst/>
          </a:prstGeom>
          <a:noFill/>
          <a:ln w="19050" cap="flat" cmpd="sng">
            <a:solidFill>
              <a:srgbClr val="073763"/>
            </a:solidFill>
            <a:prstDash val="solid"/>
            <a:round/>
            <a:headEnd type="none" w="med" len="med"/>
            <a:tailEnd type="none" w="med" len="med"/>
          </a:ln>
        </p:spPr>
      </p:cxnSp>
      <p:sp>
        <p:nvSpPr>
          <p:cNvPr id="259" name="Google Shape;259;p27"/>
          <p:cNvSpPr txBox="1"/>
          <p:nvPr>
            <p:ph type="body" idx="1"/>
          </p:nvPr>
        </p:nvSpPr>
        <p:spPr>
          <a:xfrm rot="2689784">
            <a:off x="1712165" y="714018"/>
            <a:ext cx="1784675" cy="375263"/>
          </a:xfrm>
          <a:prstGeom prst="rect">
            <a:avLst/>
          </a:prstGeom>
          <a:solidFill>
            <a:srgbClr val="FFFFFF"/>
          </a:solidFill>
        </p:spPr>
        <p:txBody>
          <a:bodyPr spcFirstLastPara="1" wrap="square" lIns="91425" tIns="91425" rIns="91425" bIns="91425" anchor="t" anchorCtr="0">
            <a:noAutofit/>
          </a:bodyPr>
          <a:lstStyle/>
          <a:p>
            <a:pPr marL="0" lvl="0" indent="0" algn="ctr" rtl="0">
              <a:spcBef>
                <a:spcPts val="0"/>
              </a:spcBef>
              <a:spcAft>
                <a:spcPts val="1600"/>
              </a:spcAft>
              <a:buNone/>
            </a:pPr>
            <a:r>
              <a:rPr lang="en-GB" sz="1200" b="1" i="1">
                <a:solidFill>
                  <a:srgbClr val="073763"/>
                </a:solidFill>
              </a:rPr>
              <a:t>Agile Methodologies</a:t>
            </a:r>
            <a:endParaRPr sz="1200" b="1" i="1">
              <a:solidFill>
                <a:srgbClr val="073763"/>
              </a:solidFill>
            </a:endParaRPr>
          </a:p>
        </p:txBody>
      </p:sp>
      <p:sp>
        <p:nvSpPr>
          <p:cNvPr id="260" name="Google Shape;260;p27"/>
          <p:cNvSpPr txBox="1"/>
          <p:nvPr>
            <p:ph type="body" idx="1"/>
          </p:nvPr>
        </p:nvSpPr>
        <p:spPr>
          <a:xfrm rot="-2689876">
            <a:off x="5760126" y="620533"/>
            <a:ext cx="1800797" cy="549637"/>
          </a:xfrm>
          <a:prstGeom prst="rect">
            <a:avLst/>
          </a:prstGeom>
          <a:solidFill>
            <a:srgbClr val="FFFFFF"/>
          </a:solidFill>
        </p:spPr>
        <p:txBody>
          <a:bodyPr spcFirstLastPara="1" wrap="square" lIns="91425" tIns="91425" rIns="91425" bIns="91425" anchor="t" anchorCtr="0">
            <a:noAutofit/>
          </a:bodyPr>
          <a:lstStyle/>
          <a:p>
            <a:pPr marL="0" lvl="0" indent="0" algn="ctr" rtl="0">
              <a:spcBef>
                <a:spcPts val="0"/>
              </a:spcBef>
              <a:spcAft>
                <a:spcPts val="1600"/>
              </a:spcAft>
              <a:buNone/>
            </a:pPr>
            <a:r>
              <a:rPr lang="en-GB" sz="1200" b="1" i="1">
                <a:solidFill>
                  <a:srgbClr val="073763"/>
                </a:solidFill>
              </a:rPr>
              <a:t>Evidence-Based </a:t>
            </a:r>
            <a:br>
              <a:rPr lang="en-GB" sz="1200" b="1" i="1">
                <a:solidFill>
                  <a:srgbClr val="073763"/>
                </a:solidFill>
              </a:rPr>
            </a:br>
            <a:r>
              <a:rPr lang="en-GB" sz="1200" b="1" i="1">
                <a:solidFill>
                  <a:srgbClr val="073763"/>
                </a:solidFill>
              </a:rPr>
              <a:t>SDG Implementation</a:t>
            </a:r>
            <a:endParaRPr sz="1200" b="1" i="1">
              <a:solidFill>
                <a:srgbClr val="073763"/>
              </a:solidFill>
            </a:endParaRPr>
          </a:p>
        </p:txBody>
      </p:sp>
      <p:sp>
        <p:nvSpPr>
          <p:cNvPr id="261" name="Google Shape;261;p27"/>
          <p:cNvSpPr txBox="1"/>
          <p:nvPr>
            <p:ph type="body" idx="1"/>
          </p:nvPr>
        </p:nvSpPr>
        <p:spPr>
          <a:xfrm>
            <a:off x="4072212" y="4191148"/>
            <a:ext cx="1112400" cy="529800"/>
          </a:xfrm>
          <a:prstGeom prst="rect">
            <a:avLst/>
          </a:prstGeom>
          <a:solidFill>
            <a:srgbClr val="FFFFFF"/>
          </a:solidFill>
        </p:spPr>
        <p:txBody>
          <a:bodyPr spcFirstLastPara="1" wrap="square" lIns="91425" tIns="91425" rIns="91425" bIns="91425" anchor="t" anchorCtr="0">
            <a:noAutofit/>
          </a:bodyPr>
          <a:lstStyle/>
          <a:p>
            <a:pPr marL="0" lvl="0" indent="0" algn="ctr" rtl="0">
              <a:spcBef>
                <a:spcPts val="0"/>
              </a:spcBef>
              <a:spcAft>
                <a:spcPts val="1600"/>
              </a:spcAft>
              <a:buNone/>
            </a:pPr>
            <a:r>
              <a:rPr lang="en-GB" sz="1200" b="1" i="1">
                <a:solidFill>
                  <a:srgbClr val="073763"/>
                </a:solidFill>
              </a:rPr>
              <a:t>Influencing Public Policy</a:t>
            </a:r>
            <a:endParaRPr sz="1200" b="1" i="1">
              <a:solidFill>
                <a:srgbClr val="073763"/>
              </a:solidFill>
            </a:endParaRPr>
          </a:p>
        </p:txBody>
      </p:sp>
      <p:sp>
        <p:nvSpPr>
          <p:cNvPr id="262" name="Google Shape;262;p27"/>
          <p:cNvSpPr txBox="1"/>
          <p:nvPr>
            <p:ph type="body" idx="1"/>
          </p:nvPr>
        </p:nvSpPr>
        <p:spPr>
          <a:xfrm rot="2269">
            <a:off x="3958499" y="3242630"/>
            <a:ext cx="1363800" cy="542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sz="1200" b="1" i="1">
                <a:solidFill>
                  <a:srgbClr val="073763"/>
                </a:solidFill>
              </a:rPr>
              <a:t>Quantitative Analysis</a:t>
            </a:r>
            <a:endParaRPr sz="1200" b="1" i="1">
              <a:solidFill>
                <a:srgbClr val="073763"/>
              </a:solidFill>
            </a:endParaRPr>
          </a:p>
          <a:p>
            <a:pPr marL="0" lvl="0" indent="0" algn="ctr" rtl="0">
              <a:spcBef>
                <a:spcPts val="1600"/>
              </a:spcBef>
              <a:spcAft>
                <a:spcPts val="1600"/>
              </a:spcAft>
              <a:buNone/>
            </a:pPr>
            <a:endParaRPr sz="1200" b="1" i="1">
              <a:solidFill>
                <a:srgbClr val="073763"/>
              </a:solidFill>
            </a:endParaRPr>
          </a:p>
        </p:txBody>
      </p:sp>
      <p:pic>
        <p:nvPicPr>
          <p:cNvPr id="263" name="Google Shape;263;p27"/>
          <p:cNvPicPr preferRelativeResize="0"/>
          <p:nvPr/>
        </p:nvPicPr>
        <p:blipFill rotWithShape="1">
          <a:blip r:embed="rId1"/>
          <a:srcRect l="35425" t="44158" r="32790" b="22857"/>
          <a:stretch>
            <a:fillRect/>
          </a:stretch>
        </p:blipFill>
        <p:spPr>
          <a:xfrm>
            <a:off x="2737675" y="4038232"/>
            <a:ext cx="811275" cy="699144"/>
          </a:xfrm>
          <a:prstGeom prst="rect">
            <a:avLst/>
          </a:prstGeom>
          <a:noFill/>
          <a:ln>
            <a:noFill/>
          </a:ln>
        </p:spPr>
      </p:pic>
      <p:pic>
        <p:nvPicPr>
          <p:cNvPr id="264" name="Google Shape;264;p27"/>
          <p:cNvPicPr preferRelativeResize="0"/>
          <p:nvPr/>
        </p:nvPicPr>
        <p:blipFill rotWithShape="1">
          <a:blip r:embed="rId2"/>
          <a:srcRect l="8053" t="44130" r="7707" b="22728"/>
          <a:stretch>
            <a:fillRect/>
          </a:stretch>
        </p:blipFill>
        <p:spPr>
          <a:xfrm>
            <a:off x="640198" y="1839650"/>
            <a:ext cx="2097477" cy="681975"/>
          </a:xfrm>
          <a:prstGeom prst="rect">
            <a:avLst/>
          </a:prstGeom>
          <a:noFill/>
          <a:ln>
            <a:noFill/>
          </a:ln>
        </p:spPr>
      </p:pic>
      <p:pic>
        <p:nvPicPr>
          <p:cNvPr id="265" name="Google Shape;265;p27"/>
          <p:cNvPicPr preferRelativeResize="0"/>
          <p:nvPr/>
        </p:nvPicPr>
        <p:blipFill rotWithShape="1">
          <a:blip r:embed="rId3"/>
          <a:srcRect l="29911" t="40885" r="31081" b="20608"/>
          <a:stretch>
            <a:fillRect/>
          </a:stretch>
        </p:blipFill>
        <p:spPr>
          <a:xfrm>
            <a:off x="5640250" y="3973775"/>
            <a:ext cx="994375" cy="810917"/>
          </a:xfrm>
          <a:prstGeom prst="rect">
            <a:avLst/>
          </a:prstGeom>
          <a:noFill/>
          <a:ln>
            <a:noFill/>
          </a:ln>
        </p:spPr>
      </p:pic>
      <p:pic>
        <p:nvPicPr>
          <p:cNvPr id="266" name="Google Shape;266;p27"/>
          <p:cNvPicPr preferRelativeResize="0"/>
          <p:nvPr/>
        </p:nvPicPr>
        <p:blipFill rotWithShape="1">
          <a:blip r:embed="rId4"/>
          <a:srcRect l="13102" t="44513" r="15021" b="22423"/>
          <a:stretch>
            <a:fillRect/>
          </a:stretch>
        </p:blipFill>
        <p:spPr>
          <a:xfrm>
            <a:off x="6537825" y="1846414"/>
            <a:ext cx="1760999" cy="668449"/>
          </a:xfrm>
          <a:prstGeom prst="rect">
            <a:avLst/>
          </a:prstGeom>
          <a:noFill/>
          <a:ln>
            <a:noFill/>
          </a:ln>
        </p:spPr>
      </p:pic>
      <p:pic>
        <p:nvPicPr>
          <p:cNvPr id="267" name="Google Shape;267;p27"/>
          <p:cNvPicPr preferRelativeResize="0"/>
          <p:nvPr/>
        </p:nvPicPr>
        <p:blipFill>
          <a:blip r:embed="rId5"/>
          <a:stretch>
            <a:fillRect/>
          </a:stretch>
        </p:blipFill>
        <p:spPr>
          <a:xfrm>
            <a:off x="4368489" y="1839662"/>
            <a:ext cx="519818" cy="497700"/>
          </a:xfrm>
          <a:prstGeom prst="rect">
            <a:avLst/>
          </a:prstGeom>
          <a:noFill/>
          <a:ln>
            <a:noFill/>
          </a:ln>
        </p:spPr>
      </p:pic>
      <p:sp>
        <p:nvSpPr>
          <p:cNvPr id="268" name="Google Shape;268;p27"/>
          <p:cNvSpPr txBox="1"/>
          <p:nvPr>
            <p:ph type="body" idx="1"/>
          </p:nvPr>
        </p:nvSpPr>
        <p:spPr>
          <a:xfrm>
            <a:off x="3828000" y="2252425"/>
            <a:ext cx="1600800" cy="507600"/>
          </a:xfrm>
          <a:prstGeom prst="rect">
            <a:avLst/>
          </a:prstGeom>
          <a:ln>
            <a:noFill/>
          </a:ln>
        </p:spPr>
        <p:txBody>
          <a:bodyPr spcFirstLastPara="1" wrap="square" lIns="91425" tIns="91425" rIns="91425" bIns="91425" anchor="t" anchorCtr="0">
            <a:noAutofit/>
          </a:bodyPr>
          <a:lstStyle/>
          <a:p>
            <a:pPr marL="0" lvl="0" indent="0" algn="ctr" rtl="0">
              <a:spcBef>
                <a:spcPts val="0"/>
              </a:spcBef>
              <a:spcAft>
                <a:spcPts val="1600"/>
              </a:spcAft>
              <a:buNone/>
            </a:pPr>
            <a:r>
              <a:rPr lang="en-GB" sz="1600" b="1">
                <a:solidFill>
                  <a:schemeClr val="accent1"/>
                </a:solidFill>
              </a:rPr>
              <a:t>SDG.org.nz</a:t>
            </a:r>
            <a:endParaRPr sz="1600" b="1">
              <a:solidFill>
                <a:schemeClr val="accent1"/>
              </a:solidFill>
            </a:endParaRPr>
          </a:p>
        </p:txBody>
      </p:sp>
      <p:pic>
        <p:nvPicPr>
          <p:cNvPr id="269" name="Google Shape;269;p27"/>
          <p:cNvPicPr preferRelativeResize="0"/>
          <p:nvPr/>
        </p:nvPicPr>
        <p:blipFill>
          <a:blip r:embed="rId6"/>
          <a:stretch>
            <a:fillRect/>
          </a:stretch>
        </p:blipFill>
        <p:spPr>
          <a:xfrm>
            <a:off x="4334708" y="2653935"/>
            <a:ext cx="519800" cy="512040"/>
          </a:xfrm>
          <a:prstGeom prst="rect">
            <a:avLst/>
          </a:prstGeom>
          <a:noFill/>
          <a:ln>
            <a:noFill/>
          </a:ln>
        </p:spPr>
      </p:pic>
      <p:pic>
        <p:nvPicPr>
          <p:cNvPr id="270" name="Google Shape;270;p27"/>
          <p:cNvPicPr preferRelativeResize="0"/>
          <p:nvPr/>
        </p:nvPicPr>
        <p:blipFill rotWithShape="1">
          <a:blip r:embed="rId7"/>
          <a:srcRect l="7615" t="44144" r="8053" b="19663"/>
          <a:stretch>
            <a:fillRect/>
          </a:stretch>
        </p:blipFill>
        <p:spPr>
          <a:xfrm>
            <a:off x="3751600" y="66899"/>
            <a:ext cx="1903200" cy="68197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4"/>
                                        </p:tgtEl>
                                        <p:attrNameLst>
                                          <p:attrName>style.visibility</p:attrName>
                                        </p:attrNameLst>
                                      </p:cBhvr>
                                      <p:to>
                                        <p:strVal val="visible"/>
                                      </p:to>
                                    </p:set>
                                    <p:animEffect transition="in" filter="fade">
                                      <p:cBhvr>
                                        <p:cTn id="7" dur="1000"/>
                                        <p:tgtEl>
                                          <p:spTgt spid="26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274" name="Shape 274"/>
        <p:cNvGrpSpPr/>
        <p:nvPr/>
      </p:nvGrpSpPr>
      <p:grpSpPr>
        <a:xfrm>
          <a:off x="0" y="0"/>
          <a:ext cx="0" cy="0"/>
          <a:chOff x="0" y="0"/>
          <a:chExt cx="0" cy="0"/>
        </a:xfrm>
      </p:grpSpPr>
      <p:sp>
        <p:nvSpPr>
          <p:cNvPr id="275" name="Google Shape;275;p28"/>
          <p:cNvSpPr txBox="1"/>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Forums</a:t>
            </a:r>
            <a:endParaRPr lang="en-GB"/>
          </a:p>
        </p:txBody>
      </p:sp>
      <p:pic>
        <p:nvPicPr>
          <p:cNvPr id="276" name="Google Shape;276;p28"/>
          <p:cNvPicPr preferRelativeResize="0"/>
          <p:nvPr/>
        </p:nvPicPr>
        <p:blipFill>
          <a:blip r:embed="rId1"/>
          <a:stretch>
            <a:fillRect/>
          </a:stretch>
        </p:blipFill>
        <p:spPr>
          <a:xfrm>
            <a:off x="2313138" y="1017750"/>
            <a:ext cx="4517734" cy="368627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6"/>
                                        </p:tgtEl>
                                        <p:attrNameLst>
                                          <p:attrName>style.visibility</p:attrName>
                                        </p:attrNameLst>
                                      </p:cBhvr>
                                      <p:to>
                                        <p:strVal val="visible"/>
                                      </p:to>
                                    </p:set>
                                    <p:animEffect transition="in" filter="fade">
                                      <p:cBhvr>
                                        <p:cTn id="7" dur="1000"/>
                                        <p:tgtEl>
                                          <p:spTgt spid="27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280" name="Shape 280"/>
        <p:cNvGrpSpPr/>
        <p:nvPr/>
      </p:nvGrpSpPr>
      <p:grpSpPr>
        <a:xfrm>
          <a:off x="0" y="0"/>
          <a:ext cx="0" cy="0"/>
          <a:chOff x="0" y="0"/>
          <a:chExt cx="0" cy="0"/>
        </a:xfrm>
      </p:grpSpPr>
      <p:sp>
        <p:nvSpPr>
          <p:cNvPr id="281" name="Google Shape;281;p29"/>
          <p:cNvSpPr txBox="1"/>
          <p:nvPr>
            <p:ph type="body" idx="1"/>
          </p:nvPr>
        </p:nvSpPr>
        <p:spPr>
          <a:xfrm>
            <a:off x="3378842" y="675025"/>
            <a:ext cx="2648700" cy="507600"/>
          </a:xfrm>
          <a:prstGeom prst="rect">
            <a:avLst/>
          </a:prstGeom>
          <a:ln>
            <a:noFill/>
          </a:ln>
        </p:spPr>
        <p:txBody>
          <a:bodyPr spcFirstLastPara="1" wrap="square" lIns="91425" tIns="91425" rIns="91425" bIns="91425" anchor="t" anchorCtr="0">
            <a:noAutofit/>
          </a:bodyPr>
          <a:lstStyle/>
          <a:p>
            <a:pPr marL="0" lvl="0" indent="0" algn="ctr" rtl="0">
              <a:spcBef>
                <a:spcPts val="0"/>
              </a:spcBef>
              <a:spcAft>
                <a:spcPts val="1600"/>
              </a:spcAft>
              <a:buNone/>
            </a:pPr>
            <a:r>
              <a:rPr lang="en-GB" sz="2400" i="1">
                <a:solidFill>
                  <a:srgbClr val="32C94A"/>
                </a:solidFill>
              </a:rPr>
              <a:t>Collaboration</a:t>
            </a:r>
            <a:endParaRPr sz="2400" i="1">
              <a:solidFill>
                <a:srgbClr val="32C94A"/>
              </a:solidFill>
            </a:endParaRPr>
          </a:p>
        </p:txBody>
      </p:sp>
      <p:sp>
        <p:nvSpPr>
          <p:cNvPr id="282" name="Google Shape;282;p29"/>
          <p:cNvSpPr/>
          <p:nvPr/>
        </p:nvSpPr>
        <p:spPr>
          <a:xfrm>
            <a:off x="3308750" y="1264225"/>
            <a:ext cx="2658000" cy="2609100"/>
          </a:xfrm>
          <a:prstGeom prst="ellipse">
            <a:avLst/>
          </a:prstGeom>
          <a:solidFill>
            <a:srgbClr val="FFD966"/>
          </a:solidFill>
          <a:ln w="19050"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3" name="Google Shape;283;p29"/>
          <p:cNvSpPr/>
          <p:nvPr/>
        </p:nvSpPr>
        <p:spPr>
          <a:xfrm>
            <a:off x="3548950" y="1264225"/>
            <a:ext cx="2161500" cy="2008200"/>
          </a:xfrm>
          <a:prstGeom prst="triangle">
            <a:avLst>
              <a:gd name="adj" fmla="val 50000"/>
            </a:avLst>
          </a:prstGeom>
          <a:solidFill>
            <a:srgbClr val="FFFFFF"/>
          </a:solidFill>
          <a:ln w="19050"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4" name="Google Shape;284;p29"/>
          <p:cNvSpPr txBox="1"/>
          <p:nvPr>
            <p:ph type="body" idx="1"/>
          </p:nvPr>
        </p:nvSpPr>
        <p:spPr>
          <a:xfrm>
            <a:off x="5259261" y="3073806"/>
            <a:ext cx="2648700" cy="507600"/>
          </a:xfrm>
          <a:prstGeom prst="rect">
            <a:avLst/>
          </a:prstGeom>
          <a:ln>
            <a:noFill/>
          </a:ln>
        </p:spPr>
        <p:txBody>
          <a:bodyPr spcFirstLastPara="1" wrap="square" lIns="91425" tIns="91425" rIns="91425" bIns="91425" anchor="t" anchorCtr="0">
            <a:noAutofit/>
          </a:bodyPr>
          <a:lstStyle/>
          <a:p>
            <a:pPr marL="0" lvl="0" indent="0" algn="ctr" rtl="0">
              <a:spcBef>
                <a:spcPts val="0"/>
              </a:spcBef>
              <a:spcAft>
                <a:spcPts val="1600"/>
              </a:spcAft>
              <a:buNone/>
            </a:pPr>
            <a:r>
              <a:rPr lang="en-GB" sz="2400" i="1">
                <a:solidFill>
                  <a:srgbClr val="FF0000"/>
                </a:solidFill>
              </a:rPr>
              <a:t>Education</a:t>
            </a:r>
            <a:endParaRPr sz="2400" i="1">
              <a:solidFill>
                <a:srgbClr val="FF0000"/>
              </a:solidFill>
            </a:endParaRPr>
          </a:p>
        </p:txBody>
      </p:sp>
      <p:sp>
        <p:nvSpPr>
          <p:cNvPr id="285" name="Google Shape;285;p29"/>
          <p:cNvSpPr txBox="1"/>
          <p:nvPr>
            <p:ph type="body" idx="1"/>
          </p:nvPr>
        </p:nvSpPr>
        <p:spPr>
          <a:xfrm rot="389">
            <a:off x="1205050" y="3073805"/>
            <a:ext cx="2648700" cy="507600"/>
          </a:xfrm>
          <a:prstGeom prst="rect">
            <a:avLst/>
          </a:prstGeom>
          <a:ln>
            <a:noFill/>
          </a:ln>
        </p:spPr>
        <p:txBody>
          <a:bodyPr spcFirstLastPara="1" wrap="square" lIns="91425" tIns="91425" rIns="91425" bIns="91425" anchor="t" anchorCtr="0">
            <a:noAutofit/>
          </a:bodyPr>
          <a:lstStyle/>
          <a:p>
            <a:pPr marL="0" lvl="0" indent="0" algn="ctr" rtl="0">
              <a:spcBef>
                <a:spcPts val="0"/>
              </a:spcBef>
              <a:spcAft>
                <a:spcPts val="1600"/>
              </a:spcAft>
              <a:buNone/>
            </a:pPr>
            <a:r>
              <a:rPr lang="en-GB" sz="2400" i="1">
                <a:solidFill>
                  <a:srgbClr val="1155CC"/>
                </a:solidFill>
              </a:rPr>
              <a:t>Engagement</a:t>
            </a:r>
            <a:endParaRPr sz="2400" i="1">
              <a:solidFill>
                <a:srgbClr val="1155CC"/>
              </a:solidFill>
            </a:endParaRPr>
          </a:p>
        </p:txBody>
      </p:sp>
      <p:cxnSp>
        <p:nvCxnSpPr>
          <p:cNvPr id="286" name="Google Shape;286;p29"/>
          <p:cNvCxnSpPr/>
          <p:nvPr/>
        </p:nvCxnSpPr>
        <p:spPr>
          <a:xfrm rot="10800000" flipH="1">
            <a:off x="5731200" y="89675"/>
            <a:ext cx="1740300" cy="1729200"/>
          </a:xfrm>
          <a:prstGeom prst="straightConnector1">
            <a:avLst/>
          </a:prstGeom>
          <a:noFill/>
          <a:ln w="19050" cap="flat" cmpd="sng">
            <a:solidFill>
              <a:srgbClr val="073763"/>
            </a:solidFill>
            <a:prstDash val="solid"/>
            <a:round/>
            <a:headEnd type="none" w="med" len="med"/>
            <a:tailEnd type="none" w="med" len="med"/>
          </a:ln>
        </p:spPr>
      </p:cxnSp>
      <p:cxnSp>
        <p:nvCxnSpPr>
          <p:cNvPr id="287" name="Google Shape;287;p29"/>
          <p:cNvCxnSpPr/>
          <p:nvPr/>
        </p:nvCxnSpPr>
        <p:spPr>
          <a:xfrm rot="10800000">
            <a:off x="1787944" y="89748"/>
            <a:ext cx="1761000" cy="1749900"/>
          </a:xfrm>
          <a:prstGeom prst="straightConnector1">
            <a:avLst/>
          </a:prstGeom>
          <a:noFill/>
          <a:ln w="19050" cap="flat" cmpd="sng">
            <a:solidFill>
              <a:srgbClr val="073763"/>
            </a:solidFill>
            <a:prstDash val="solid"/>
            <a:round/>
            <a:headEnd type="none" w="med" len="med"/>
            <a:tailEnd type="none" w="med" len="med"/>
          </a:ln>
        </p:spPr>
      </p:cxnSp>
      <p:cxnSp>
        <p:nvCxnSpPr>
          <p:cNvPr id="288" name="Google Shape;288;p29"/>
          <p:cNvCxnSpPr/>
          <p:nvPr/>
        </p:nvCxnSpPr>
        <p:spPr>
          <a:xfrm flipH="1">
            <a:off x="4636071" y="3878716"/>
            <a:ext cx="6300" cy="1119300"/>
          </a:xfrm>
          <a:prstGeom prst="straightConnector1">
            <a:avLst/>
          </a:prstGeom>
          <a:noFill/>
          <a:ln w="19050" cap="flat" cmpd="sng">
            <a:solidFill>
              <a:srgbClr val="073763"/>
            </a:solidFill>
            <a:prstDash val="solid"/>
            <a:round/>
            <a:headEnd type="none" w="med" len="med"/>
            <a:tailEnd type="none" w="med" len="med"/>
          </a:ln>
        </p:spPr>
      </p:cxnSp>
      <p:sp>
        <p:nvSpPr>
          <p:cNvPr id="289" name="Google Shape;289;p29"/>
          <p:cNvSpPr txBox="1"/>
          <p:nvPr>
            <p:ph type="body" idx="1"/>
          </p:nvPr>
        </p:nvSpPr>
        <p:spPr>
          <a:xfrm rot="2689784">
            <a:off x="1712165" y="714018"/>
            <a:ext cx="1784675" cy="375263"/>
          </a:xfrm>
          <a:prstGeom prst="rect">
            <a:avLst/>
          </a:prstGeom>
          <a:solidFill>
            <a:srgbClr val="FFFFFF"/>
          </a:solidFill>
        </p:spPr>
        <p:txBody>
          <a:bodyPr spcFirstLastPara="1" wrap="square" lIns="91425" tIns="91425" rIns="91425" bIns="91425" anchor="t" anchorCtr="0">
            <a:noAutofit/>
          </a:bodyPr>
          <a:lstStyle/>
          <a:p>
            <a:pPr marL="0" lvl="0" indent="0" algn="ctr" rtl="0">
              <a:spcBef>
                <a:spcPts val="0"/>
              </a:spcBef>
              <a:spcAft>
                <a:spcPts val="1600"/>
              </a:spcAft>
              <a:buNone/>
            </a:pPr>
            <a:r>
              <a:rPr lang="en-GB" sz="1200" b="1" i="1">
                <a:solidFill>
                  <a:srgbClr val="073763"/>
                </a:solidFill>
              </a:rPr>
              <a:t>Agile Methodologies</a:t>
            </a:r>
            <a:endParaRPr sz="1200" b="1" i="1">
              <a:solidFill>
                <a:srgbClr val="073763"/>
              </a:solidFill>
            </a:endParaRPr>
          </a:p>
        </p:txBody>
      </p:sp>
      <p:sp>
        <p:nvSpPr>
          <p:cNvPr id="290" name="Google Shape;290;p29"/>
          <p:cNvSpPr txBox="1"/>
          <p:nvPr>
            <p:ph type="body" idx="1"/>
          </p:nvPr>
        </p:nvSpPr>
        <p:spPr>
          <a:xfrm rot="-2689876">
            <a:off x="5760126" y="620533"/>
            <a:ext cx="1800797" cy="549637"/>
          </a:xfrm>
          <a:prstGeom prst="rect">
            <a:avLst/>
          </a:prstGeom>
          <a:solidFill>
            <a:srgbClr val="FFFFFF"/>
          </a:solidFill>
        </p:spPr>
        <p:txBody>
          <a:bodyPr spcFirstLastPara="1" wrap="square" lIns="91425" tIns="91425" rIns="91425" bIns="91425" anchor="t" anchorCtr="0">
            <a:noAutofit/>
          </a:bodyPr>
          <a:lstStyle/>
          <a:p>
            <a:pPr marL="0" lvl="0" indent="0" algn="ctr" rtl="0">
              <a:spcBef>
                <a:spcPts val="0"/>
              </a:spcBef>
              <a:spcAft>
                <a:spcPts val="1600"/>
              </a:spcAft>
              <a:buNone/>
            </a:pPr>
            <a:r>
              <a:rPr lang="en-GB" sz="1200" b="1" i="1">
                <a:solidFill>
                  <a:srgbClr val="073763"/>
                </a:solidFill>
              </a:rPr>
              <a:t>Evidence-Based </a:t>
            </a:r>
            <a:br>
              <a:rPr lang="en-GB" sz="1200" b="1" i="1">
                <a:solidFill>
                  <a:srgbClr val="073763"/>
                </a:solidFill>
              </a:rPr>
            </a:br>
            <a:r>
              <a:rPr lang="en-GB" sz="1200" b="1" i="1">
                <a:solidFill>
                  <a:srgbClr val="073763"/>
                </a:solidFill>
              </a:rPr>
              <a:t>SDG Implementation</a:t>
            </a:r>
            <a:endParaRPr sz="1200" b="1" i="1">
              <a:solidFill>
                <a:srgbClr val="073763"/>
              </a:solidFill>
            </a:endParaRPr>
          </a:p>
        </p:txBody>
      </p:sp>
      <p:sp>
        <p:nvSpPr>
          <p:cNvPr id="291" name="Google Shape;291;p29"/>
          <p:cNvSpPr txBox="1"/>
          <p:nvPr>
            <p:ph type="body" idx="1"/>
          </p:nvPr>
        </p:nvSpPr>
        <p:spPr>
          <a:xfrm>
            <a:off x="4072212" y="4191148"/>
            <a:ext cx="1112400" cy="529800"/>
          </a:xfrm>
          <a:prstGeom prst="rect">
            <a:avLst/>
          </a:prstGeom>
          <a:solidFill>
            <a:srgbClr val="FFFFFF"/>
          </a:solidFill>
        </p:spPr>
        <p:txBody>
          <a:bodyPr spcFirstLastPara="1" wrap="square" lIns="91425" tIns="91425" rIns="91425" bIns="91425" anchor="t" anchorCtr="0">
            <a:noAutofit/>
          </a:bodyPr>
          <a:lstStyle/>
          <a:p>
            <a:pPr marL="0" lvl="0" indent="0" algn="ctr" rtl="0">
              <a:spcBef>
                <a:spcPts val="0"/>
              </a:spcBef>
              <a:spcAft>
                <a:spcPts val="1600"/>
              </a:spcAft>
              <a:buNone/>
            </a:pPr>
            <a:r>
              <a:rPr lang="en-GB" sz="1200" b="1" i="1">
                <a:solidFill>
                  <a:srgbClr val="073763"/>
                </a:solidFill>
              </a:rPr>
              <a:t>Influencing Public Policy</a:t>
            </a:r>
            <a:endParaRPr sz="1200" b="1" i="1">
              <a:solidFill>
                <a:srgbClr val="073763"/>
              </a:solidFill>
            </a:endParaRPr>
          </a:p>
        </p:txBody>
      </p:sp>
      <p:sp>
        <p:nvSpPr>
          <p:cNvPr id="292" name="Google Shape;292;p29"/>
          <p:cNvSpPr txBox="1"/>
          <p:nvPr>
            <p:ph type="body" idx="1"/>
          </p:nvPr>
        </p:nvSpPr>
        <p:spPr>
          <a:xfrm rot="2269">
            <a:off x="3958499" y="3242630"/>
            <a:ext cx="1363800" cy="542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sz="1200" b="1" i="1">
                <a:solidFill>
                  <a:srgbClr val="073763"/>
                </a:solidFill>
              </a:rPr>
              <a:t>Quantitative Analysis</a:t>
            </a:r>
            <a:endParaRPr sz="1200" b="1" i="1">
              <a:solidFill>
                <a:srgbClr val="073763"/>
              </a:solidFill>
            </a:endParaRPr>
          </a:p>
          <a:p>
            <a:pPr marL="0" lvl="0" indent="0" algn="ctr" rtl="0">
              <a:spcBef>
                <a:spcPts val="1600"/>
              </a:spcBef>
              <a:spcAft>
                <a:spcPts val="1600"/>
              </a:spcAft>
              <a:buNone/>
            </a:pPr>
            <a:endParaRPr sz="1200" b="1" i="1">
              <a:solidFill>
                <a:srgbClr val="073763"/>
              </a:solidFill>
            </a:endParaRPr>
          </a:p>
        </p:txBody>
      </p:sp>
      <p:pic>
        <p:nvPicPr>
          <p:cNvPr id="293" name="Google Shape;293;p29"/>
          <p:cNvPicPr preferRelativeResize="0"/>
          <p:nvPr/>
        </p:nvPicPr>
        <p:blipFill rotWithShape="1">
          <a:blip r:embed="rId1"/>
          <a:srcRect l="35425" t="44158" r="32790" b="22857"/>
          <a:stretch>
            <a:fillRect/>
          </a:stretch>
        </p:blipFill>
        <p:spPr>
          <a:xfrm>
            <a:off x="2737675" y="4038232"/>
            <a:ext cx="811275" cy="699144"/>
          </a:xfrm>
          <a:prstGeom prst="rect">
            <a:avLst/>
          </a:prstGeom>
          <a:noFill/>
          <a:ln>
            <a:noFill/>
          </a:ln>
        </p:spPr>
      </p:pic>
      <p:pic>
        <p:nvPicPr>
          <p:cNvPr id="294" name="Google Shape;294;p29"/>
          <p:cNvPicPr preferRelativeResize="0"/>
          <p:nvPr/>
        </p:nvPicPr>
        <p:blipFill rotWithShape="1">
          <a:blip r:embed="rId2"/>
          <a:srcRect l="8053" t="44130" r="7707" b="22728"/>
          <a:stretch>
            <a:fillRect/>
          </a:stretch>
        </p:blipFill>
        <p:spPr>
          <a:xfrm>
            <a:off x="640198" y="1839650"/>
            <a:ext cx="2097477" cy="681975"/>
          </a:xfrm>
          <a:prstGeom prst="rect">
            <a:avLst/>
          </a:prstGeom>
          <a:noFill/>
          <a:ln>
            <a:noFill/>
          </a:ln>
        </p:spPr>
      </p:pic>
      <p:pic>
        <p:nvPicPr>
          <p:cNvPr id="295" name="Google Shape;295;p29"/>
          <p:cNvPicPr preferRelativeResize="0"/>
          <p:nvPr/>
        </p:nvPicPr>
        <p:blipFill rotWithShape="1">
          <a:blip r:embed="rId3"/>
          <a:srcRect l="29911" t="40885" r="31081" b="20608"/>
          <a:stretch>
            <a:fillRect/>
          </a:stretch>
        </p:blipFill>
        <p:spPr>
          <a:xfrm>
            <a:off x="5640250" y="3973775"/>
            <a:ext cx="994375" cy="810917"/>
          </a:xfrm>
          <a:prstGeom prst="rect">
            <a:avLst/>
          </a:prstGeom>
          <a:noFill/>
          <a:ln>
            <a:noFill/>
          </a:ln>
        </p:spPr>
      </p:pic>
      <p:pic>
        <p:nvPicPr>
          <p:cNvPr id="296" name="Google Shape;296;p29"/>
          <p:cNvPicPr preferRelativeResize="0"/>
          <p:nvPr/>
        </p:nvPicPr>
        <p:blipFill rotWithShape="1">
          <a:blip r:embed="rId4"/>
          <a:srcRect l="13102" t="44513" r="15021" b="22423"/>
          <a:stretch>
            <a:fillRect/>
          </a:stretch>
        </p:blipFill>
        <p:spPr>
          <a:xfrm>
            <a:off x="6537825" y="1846414"/>
            <a:ext cx="1760999" cy="668449"/>
          </a:xfrm>
          <a:prstGeom prst="rect">
            <a:avLst/>
          </a:prstGeom>
          <a:noFill/>
          <a:ln>
            <a:noFill/>
          </a:ln>
        </p:spPr>
      </p:pic>
      <p:pic>
        <p:nvPicPr>
          <p:cNvPr id="297" name="Google Shape;297;p29"/>
          <p:cNvPicPr preferRelativeResize="0"/>
          <p:nvPr/>
        </p:nvPicPr>
        <p:blipFill>
          <a:blip r:embed="rId5"/>
          <a:stretch>
            <a:fillRect/>
          </a:stretch>
        </p:blipFill>
        <p:spPr>
          <a:xfrm>
            <a:off x="4368489" y="1839662"/>
            <a:ext cx="519818" cy="497700"/>
          </a:xfrm>
          <a:prstGeom prst="rect">
            <a:avLst/>
          </a:prstGeom>
          <a:noFill/>
          <a:ln>
            <a:noFill/>
          </a:ln>
        </p:spPr>
      </p:pic>
      <p:sp>
        <p:nvSpPr>
          <p:cNvPr id="298" name="Google Shape;298;p29"/>
          <p:cNvSpPr txBox="1"/>
          <p:nvPr>
            <p:ph type="body" idx="1"/>
          </p:nvPr>
        </p:nvSpPr>
        <p:spPr>
          <a:xfrm>
            <a:off x="3828000" y="2252425"/>
            <a:ext cx="1600800" cy="507600"/>
          </a:xfrm>
          <a:prstGeom prst="rect">
            <a:avLst/>
          </a:prstGeom>
          <a:ln>
            <a:noFill/>
          </a:ln>
        </p:spPr>
        <p:txBody>
          <a:bodyPr spcFirstLastPara="1" wrap="square" lIns="91425" tIns="91425" rIns="91425" bIns="91425" anchor="t" anchorCtr="0">
            <a:noAutofit/>
          </a:bodyPr>
          <a:lstStyle/>
          <a:p>
            <a:pPr marL="0" lvl="0" indent="0" algn="ctr" rtl="0">
              <a:spcBef>
                <a:spcPts val="0"/>
              </a:spcBef>
              <a:spcAft>
                <a:spcPts val="1600"/>
              </a:spcAft>
              <a:buNone/>
            </a:pPr>
            <a:r>
              <a:rPr lang="en-GB" sz="1600" b="1">
                <a:solidFill>
                  <a:schemeClr val="accent1"/>
                </a:solidFill>
              </a:rPr>
              <a:t>SDG.org.nz</a:t>
            </a:r>
            <a:endParaRPr sz="1600" b="1">
              <a:solidFill>
                <a:schemeClr val="accent1"/>
              </a:solidFill>
            </a:endParaRPr>
          </a:p>
        </p:txBody>
      </p:sp>
      <p:pic>
        <p:nvPicPr>
          <p:cNvPr id="299" name="Google Shape;299;p29"/>
          <p:cNvPicPr preferRelativeResize="0"/>
          <p:nvPr/>
        </p:nvPicPr>
        <p:blipFill>
          <a:blip r:embed="rId6"/>
          <a:stretch>
            <a:fillRect/>
          </a:stretch>
        </p:blipFill>
        <p:spPr>
          <a:xfrm>
            <a:off x="4334708" y="2653935"/>
            <a:ext cx="519800" cy="512040"/>
          </a:xfrm>
          <a:prstGeom prst="rect">
            <a:avLst/>
          </a:prstGeom>
          <a:noFill/>
          <a:ln>
            <a:noFill/>
          </a:ln>
        </p:spPr>
      </p:pic>
      <p:pic>
        <p:nvPicPr>
          <p:cNvPr id="300" name="Google Shape;300;p29"/>
          <p:cNvPicPr preferRelativeResize="0"/>
          <p:nvPr/>
        </p:nvPicPr>
        <p:blipFill rotWithShape="1">
          <a:blip r:embed="rId7"/>
          <a:srcRect l="7615" t="44144" r="8053" b="19663"/>
          <a:stretch>
            <a:fillRect/>
          </a:stretch>
        </p:blipFill>
        <p:spPr>
          <a:xfrm>
            <a:off x="3751600" y="66899"/>
            <a:ext cx="1903200" cy="681976"/>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304" name="Shape 304"/>
        <p:cNvGrpSpPr/>
        <p:nvPr/>
      </p:nvGrpSpPr>
      <p:grpSpPr>
        <a:xfrm>
          <a:off x="0" y="0"/>
          <a:ext cx="0" cy="0"/>
          <a:chOff x="0" y="0"/>
          <a:chExt cx="0" cy="0"/>
        </a:xfrm>
      </p:grpSpPr>
      <p:sp>
        <p:nvSpPr>
          <p:cNvPr id="305" name="Google Shape;305;p30"/>
          <p:cNvSpPr txBox="1"/>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Thank you.</a:t>
            </a:r>
            <a:endParaRPr lang="en-GB"/>
          </a:p>
        </p:txBody>
      </p:sp>
      <p:sp>
        <p:nvSpPr>
          <p:cNvPr id="306" name="Google Shape;306;p30"/>
          <p:cNvSpPr txBox="1"/>
          <p:nvPr>
            <p:ph type="body" idx="1"/>
          </p:nvPr>
        </p:nvSpPr>
        <p:spPr>
          <a:xfrm>
            <a:off x="4436000" y="1266325"/>
            <a:ext cx="4260300" cy="12165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GB"/>
              <a:t>Victoria University of Wellington would like to invite you to join us in this collaboration journey.</a:t>
            </a:r>
            <a:endParaRPr lang="en-GB"/>
          </a:p>
        </p:txBody>
      </p:sp>
      <p:sp>
        <p:nvSpPr>
          <p:cNvPr id="307" name="Google Shape;307;p30"/>
          <p:cNvSpPr txBox="1"/>
          <p:nvPr>
            <p:ph type="body" idx="1"/>
          </p:nvPr>
        </p:nvSpPr>
        <p:spPr>
          <a:xfrm>
            <a:off x="3897050" y="4065025"/>
            <a:ext cx="4872300" cy="521700"/>
          </a:xfrm>
          <a:prstGeom prst="rect">
            <a:avLst/>
          </a:prstGeom>
          <a:solidFill>
            <a:srgbClr val="CFE2F3"/>
          </a:solidFill>
          <a:ln w="9525" cap="flat" cmpd="sng">
            <a:solidFill>
              <a:srgbClr val="073763"/>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1600"/>
              </a:spcAft>
              <a:buNone/>
            </a:pPr>
            <a:r>
              <a:rPr lang="en-GB" b="1">
                <a:solidFill>
                  <a:srgbClr val="073763"/>
                </a:solidFill>
              </a:rPr>
              <a:t>https://www.sdg.org.nz/contact-us/</a:t>
            </a:r>
            <a:endParaRPr b="1">
              <a:solidFill>
                <a:srgbClr val="073763"/>
              </a:solidFill>
            </a:endParaRPr>
          </a:p>
        </p:txBody>
      </p:sp>
      <p:pic>
        <p:nvPicPr>
          <p:cNvPr id="308" name="Google Shape;308;p30"/>
          <p:cNvPicPr preferRelativeResize="0"/>
          <p:nvPr/>
        </p:nvPicPr>
        <p:blipFill>
          <a:blip r:embed="rId1"/>
          <a:stretch>
            <a:fillRect/>
          </a:stretch>
        </p:blipFill>
        <p:spPr>
          <a:xfrm>
            <a:off x="311700" y="1266325"/>
            <a:ext cx="4026026" cy="246094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6"/>
                                        </p:tgtEl>
                                        <p:attrNameLst>
                                          <p:attrName>style.visibility</p:attrName>
                                        </p:attrNameLst>
                                      </p:cBhvr>
                                      <p:to>
                                        <p:strVal val="visible"/>
                                      </p:to>
                                    </p:set>
                                    <p:animEffect transition="in" filter="fade">
                                      <p:cBhvr>
                                        <p:cTn id="7" dur="1000"/>
                                        <p:tgtEl>
                                          <p:spTgt spid="306"/>
                                        </p:tgtEl>
                                      </p:cBhvr>
                                    </p:animEffect>
                                  </p:childTnLst>
                                </p:cTn>
                              </p:par>
                              <p:par>
                                <p:cTn id="8" presetID="10" presetClass="entr" presetSubtype="0" fill="hold" nodeType="withEffect">
                                  <p:stCondLst>
                                    <p:cond delay="0"/>
                                  </p:stCondLst>
                                  <p:childTnLst>
                                    <p:set>
                                      <p:cBhvr>
                                        <p:cTn id="9" dur="1" fill="hold">
                                          <p:stCondLst>
                                            <p:cond delay="0"/>
                                          </p:stCondLst>
                                        </p:cTn>
                                        <p:tgtEl>
                                          <p:spTgt spid="308"/>
                                        </p:tgtEl>
                                        <p:attrNameLst>
                                          <p:attrName>style.visibility</p:attrName>
                                        </p:attrNameLst>
                                      </p:cBhvr>
                                      <p:to>
                                        <p:strVal val="visible"/>
                                      </p:to>
                                    </p:set>
                                    <p:animEffect transition="in" filter="fade">
                                      <p:cBhvr>
                                        <p:cTn id="10" dur="1000"/>
                                        <p:tgtEl>
                                          <p:spTgt spid="308"/>
                                        </p:tgtEl>
                                      </p:cBhvr>
                                    </p:animEffect>
                                  </p:childTnLst>
                                </p:cTn>
                              </p:par>
                              <p:par>
                                <p:cTn id="11" presetID="10" presetClass="entr" presetSubtype="0" fill="hold" nodeType="withEffect">
                                  <p:stCondLst>
                                    <p:cond delay="0"/>
                                  </p:stCondLst>
                                  <p:childTnLst>
                                    <p:set>
                                      <p:cBhvr>
                                        <p:cTn id="12" dur="1" fill="hold">
                                          <p:stCondLst>
                                            <p:cond delay="0"/>
                                          </p:stCondLst>
                                        </p:cTn>
                                        <p:tgtEl>
                                          <p:spTgt spid="307"/>
                                        </p:tgtEl>
                                        <p:attrNameLst>
                                          <p:attrName>style.visibility</p:attrName>
                                        </p:attrNameLst>
                                      </p:cBhvr>
                                      <p:to>
                                        <p:strVal val="visible"/>
                                      </p:to>
                                    </p:set>
                                    <p:animEffect transition="in" filter="fade">
                                      <p:cBhvr>
                                        <p:cTn id="13" dur="1000"/>
                                        <p:tgtEl>
                                          <p:spTgt spid="30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75" name="Shape 75"/>
        <p:cNvGrpSpPr/>
        <p:nvPr/>
      </p:nvGrpSpPr>
      <p:grpSpPr>
        <a:xfrm>
          <a:off x="0" y="0"/>
          <a:ext cx="0" cy="0"/>
          <a:chOff x="0" y="0"/>
          <a:chExt cx="0" cy="0"/>
        </a:xfrm>
      </p:grpSpPr>
      <p:sp>
        <p:nvSpPr>
          <p:cNvPr id="76" name="Google Shape;76;p14"/>
          <p:cNvSpPr/>
          <p:nvPr/>
        </p:nvSpPr>
        <p:spPr>
          <a:xfrm>
            <a:off x="5905075" y="2249275"/>
            <a:ext cx="2696100" cy="2638800"/>
          </a:xfrm>
          <a:prstGeom prst="sun">
            <a:avLst>
              <a:gd name="adj" fmla="val 25000"/>
            </a:avLst>
          </a:prstGeom>
          <a:solidFill>
            <a:srgbClr val="FFF2CC"/>
          </a:solidFill>
          <a:ln w="19050" cap="flat" cmpd="sng">
            <a:solidFill>
              <a:srgbClr val="F1C23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7" name="Google Shape;77;p14"/>
          <p:cNvSpPr txBox="1"/>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457200" algn="l" rtl="0">
              <a:spcBef>
                <a:spcPts val="0"/>
              </a:spcBef>
              <a:spcAft>
                <a:spcPts val="0"/>
              </a:spcAft>
              <a:buNone/>
            </a:pPr>
            <a:r>
              <a:rPr lang="en-GB"/>
              <a:t>      </a:t>
            </a:r>
            <a:r>
              <a:rPr lang="en-GB"/>
              <a:t>Collaborative Advantage </a:t>
            </a:r>
            <a:endParaRPr lang="en-GB"/>
          </a:p>
        </p:txBody>
      </p:sp>
      <p:pic>
        <p:nvPicPr>
          <p:cNvPr id="78" name="Google Shape;78;p14"/>
          <p:cNvPicPr preferRelativeResize="0"/>
          <p:nvPr/>
        </p:nvPicPr>
        <p:blipFill>
          <a:blip r:embed="rId1"/>
          <a:stretch>
            <a:fillRect/>
          </a:stretch>
        </p:blipFill>
        <p:spPr>
          <a:xfrm>
            <a:off x="417600" y="237125"/>
            <a:ext cx="955968" cy="915300"/>
          </a:xfrm>
          <a:prstGeom prst="rect">
            <a:avLst/>
          </a:prstGeom>
          <a:noFill/>
          <a:ln>
            <a:noFill/>
          </a:ln>
        </p:spPr>
      </p:pic>
      <p:sp>
        <p:nvSpPr>
          <p:cNvPr id="79" name="Google Shape;79;p14"/>
          <p:cNvSpPr txBox="1"/>
          <p:nvPr/>
        </p:nvSpPr>
        <p:spPr>
          <a:xfrm>
            <a:off x="417600" y="1256125"/>
            <a:ext cx="8308800" cy="11589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GB" sz="1800">
                <a:solidFill>
                  <a:schemeClr val="dk2"/>
                </a:solidFill>
                <a:latin typeface="Open Sans" panose="020B0606030504020204"/>
                <a:ea typeface="Open Sans" panose="020B0606030504020204"/>
                <a:cs typeface="Open Sans" panose="020B0606030504020204"/>
                <a:sym typeface="Open Sans" panose="020B0606030504020204"/>
              </a:rPr>
              <a:t>We know partnerships between academia, INGOs, and multiple actors often generates new </a:t>
            </a:r>
            <a:r>
              <a:rPr lang="en-GB" sz="1800" b="1" u="sng">
                <a:solidFill>
                  <a:schemeClr val="dk2"/>
                </a:solidFill>
                <a:latin typeface="Open Sans" panose="020B0606030504020204"/>
                <a:ea typeface="Open Sans" panose="020B0606030504020204"/>
                <a:cs typeface="Open Sans" panose="020B0606030504020204"/>
                <a:sym typeface="Open Sans" panose="020B0606030504020204"/>
              </a:rPr>
              <a:t>knowledge</a:t>
            </a:r>
            <a:r>
              <a:rPr lang="en-GB" sz="1800">
                <a:solidFill>
                  <a:schemeClr val="dk2"/>
                </a:solidFill>
                <a:latin typeface="Open Sans" panose="020B0606030504020204"/>
                <a:ea typeface="Open Sans" panose="020B0606030504020204"/>
                <a:cs typeface="Open Sans" panose="020B0606030504020204"/>
                <a:sym typeface="Open Sans" panose="020B0606030504020204"/>
              </a:rPr>
              <a:t>, </a:t>
            </a:r>
            <a:r>
              <a:rPr lang="en-GB" sz="1800" b="1" u="sng">
                <a:solidFill>
                  <a:schemeClr val="dk2"/>
                </a:solidFill>
                <a:latin typeface="Open Sans" panose="020B0606030504020204"/>
                <a:ea typeface="Open Sans" panose="020B0606030504020204"/>
                <a:cs typeface="Open Sans" panose="020B0606030504020204"/>
                <a:sym typeface="Open Sans" panose="020B0606030504020204"/>
              </a:rPr>
              <a:t>innovation</a:t>
            </a:r>
            <a:r>
              <a:rPr lang="en-GB" sz="1800">
                <a:solidFill>
                  <a:schemeClr val="dk2"/>
                </a:solidFill>
                <a:latin typeface="Open Sans" panose="020B0606030504020204"/>
                <a:ea typeface="Open Sans" panose="020B0606030504020204"/>
                <a:cs typeface="Open Sans" panose="020B0606030504020204"/>
                <a:sym typeface="Open Sans" panose="020B0606030504020204"/>
              </a:rPr>
              <a:t>, and </a:t>
            </a:r>
            <a:r>
              <a:rPr lang="en-GB" sz="1800" b="1" u="sng">
                <a:solidFill>
                  <a:schemeClr val="dk2"/>
                </a:solidFill>
                <a:latin typeface="Open Sans" panose="020B0606030504020204"/>
                <a:ea typeface="Open Sans" panose="020B0606030504020204"/>
                <a:cs typeface="Open Sans" panose="020B0606030504020204"/>
                <a:sym typeface="Open Sans" panose="020B0606030504020204"/>
              </a:rPr>
              <a:t>morphs policies</a:t>
            </a:r>
            <a:r>
              <a:rPr lang="en-GB" sz="1800">
                <a:solidFill>
                  <a:schemeClr val="dk2"/>
                </a:solidFill>
                <a:latin typeface="Open Sans" panose="020B0606030504020204"/>
                <a:ea typeface="Open Sans" panose="020B0606030504020204"/>
                <a:cs typeface="Open Sans" panose="020B0606030504020204"/>
                <a:sym typeface="Open Sans" panose="020B0606030504020204"/>
              </a:rPr>
              <a:t> to tackle complex challenges.</a:t>
            </a:r>
            <a:endParaRPr sz="1800">
              <a:solidFill>
                <a:schemeClr val="dk2"/>
              </a:solidFill>
              <a:latin typeface="Open Sans" panose="020B0606030504020204"/>
              <a:ea typeface="Open Sans" panose="020B0606030504020204"/>
              <a:cs typeface="Open Sans" panose="020B0606030504020204"/>
              <a:sym typeface="Open Sans" panose="020B0606030504020204"/>
            </a:endParaRPr>
          </a:p>
          <a:p>
            <a:pPr marL="0" lvl="0" indent="0" algn="l" rtl="0">
              <a:lnSpc>
                <a:spcPct val="115000"/>
              </a:lnSpc>
              <a:spcBef>
                <a:spcPts val="1600"/>
              </a:spcBef>
              <a:spcAft>
                <a:spcPts val="0"/>
              </a:spcAft>
              <a:buNone/>
            </a:pPr>
            <a:endParaRPr sz="1800">
              <a:solidFill>
                <a:schemeClr val="dk2"/>
              </a:solidFill>
              <a:latin typeface="Open Sans" panose="020B0606030504020204"/>
              <a:ea typeface="Open Sans" panose="020B0606030504020204"/>
              <a:cs typeface="Open Sans" panose="020B0606030504020204"/>
              <a:sym typeface="Open Sans" panose="020B0606030504020204"/>
            </a:endParaRPr>
          </a:p>
          <a:p>
            <a:pPr marL="0" lvl="0" indent="0" algn="l" rtl="0">
              <a:lnSpc>
                <a:spcPct val="115000"/>
              </a:lnSpc>
              <a:spcBef>
                <a:spcPts val="1600"/>
              </a:spcBef>
              <a:spcAft>
                <a:spcPts val="1600"/>
              </a:spcAft>
              <a:buNone/>
            </a:pPr>
            <a:endParaRPr sz="1800">
              <a:solidFill>
                <a:schemeClr val="dk2"/>
              </a:solidFill>
              <a:latin typeface="Open Sans" panose="020B0606030504020204"/>
              <a:ea typeface="Open Sans" panose="020B0606030504020204"/>
              <a:cs typeface="Open Sans" panose="020B0606030504020204"/>
              <a:sym typeface="Open Sans" panose="020B0606030504020204"/>
            </a:endParaRPr>
          </a:p>
        </p:txBody>
      </p:sp>
      <p:sp>
        <p:nvSpPr>
          <p:cNvPr id="80" name="Google Shape;80;p14"/>
          <p:cNvSpPr/>
          <p:nvPr/>
        </p:nvSpPr>
        <p:spPr>
          <a:xfrm>
            <a:off x="888075" y="2674525"/>
            <a:ext cx="1914000" cy="1907100"/>
          </a:xfrm>
          <a:prstGeom prst="ellipse">
            <a:avLst/>
          </a:prstGeom>
          <a:solidFill>
            <a:srgbClr val="F4CCCC"/>
          </a:solidFill>
          <a:ln w="19050"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1" name="Google Shape;81;p14"/>
          <p:cNvSpPr txBox="1"/>
          <p:nvPr/>
        </p:nvSpPr>
        <p:spPr>
          <a:xfrm>
            <a:off x="841275" y="3276775"/>
            <a:ext cx="2007600" cy="9153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GB" sz="1700">
                <a:latin typeface="Open Sans" panose="020B0606030504020204"/>
                <a:ea typeface="Open Sans" panose="020B0606030504020204"/>
                <a:cs typeface="Open Sans" panose="020B0606030504020204"/>
                <a:sym typeface="Open Sans" panose="020B0606030504020204"/>
              </a:rPr>
              <a:t>T</a:t>
            </a:r>
            <a:r>
              <a:rPr lang="en-GB" sz="1700">
                <a:latin typeface="Open Sans" panose="020B0606030504020204"/>
                <a:ea typeface="Open Sans" panose="020B0606030504020204"/>
                <a:cs typeface="Open Sans" panose="020B0606030504020204"/>
                <a:sym typeface="Open Sans" panose="020B0606030504020204"/>
              </a:rPr>
              <a:t>ransformational Collaboration</a:t>
            </a:r>
            <a:endParaRPr sz="1700">
              <a:latin typeface="Open Sans" panose="020B0606030504020204"/>
              <a:ea typeface="Open Sans" panose="020B0606030504020204"/>
              <a:cs typeface="Open Sans" panose="020B0606030504020204"/>
              <a:sym typeface="Open Sans" panose="020B0606030504020204"/>
            </a:endParaRPr>
          </a:p>
          <a:p>
            <a:pPr marL="0" lvl="0" indent="0" algn="l" rtl="0">
              <a:lnSpc>
                <a:spcPct val="115000"/>
              </a:lnSpc>
              <a:spcBef>
                <a:spcPts val="1600"/>
              </a:spcBef>
              <a:spcAft>
                <a:spcPts val="1600"/>
              </a:spcAft>
              <a:buNone/>
            </a:pPr>
            <a:endParaRPr sz="1700">
              <a:latin typeface="Open Sans" panose="020B0606030504020204"/>
              <a:ea typeface="Open Sans" panose="020B0606030504020204"/>
              <a:cs typeface="Open Sans" panose="020B0606030504020204"/>
              <a:sym typeface="Open Sans" panose="020B0606030504020204"/>
            </a:endParaRPr>
          </a:p>
        </p:txBody>
      </p:sp>
      <p:sp>
        <p:nvSpPr>
          <p:cNvPr id="82" name="Google Shape;82;p14"/>
          <p:cNvSpPr txBox="1"/>
          <p:nvPr/>
        </p:nvSpPr>
        <p:spPr>
          <a:xfrm>
            <a:off x="6385525" y="3248425"/>
            <a:ext cx="1735200" cy="7593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GB" sz="1700">
                <a:latin typeface="Open Sans" panose="020B0606030504020204"/>
                <a:ea typeface="Open Sans" panose="020B0606030504020204"/>
                <a:cs typeface="Open Sans" panose="020B0606030504020204"/>
                <a:sym typeface="Open Sans" panose="020B0606030504020204"/>
              </a:rPr>
              <a:t>Greater Net Value</a:t>
            </a:r>
            <a:endParaRPr sz="1700">
              <a:latin typeface="Open Sans" panose="020B0606030504020204"/>
              <a:ea typeface="Open Sans" panose="020B0606030504020204"/>
              <a:cs typeface="Open Sans" panose="020B0606030504020204"/>
              <a:sym typeface="Open Sans" panose="020B0606030504020204"/>
            </a:endParaRPr>
          </a:p>
        </p:txBody>
      </p:sp>
      <p:sp>
        <p:nvSpPr>
          <p:cNvPr id="83" name="Google Shape;83;p14"/>
          <p:cNvSpPr/>
          <p:nvPr/>
        </p:nvSpPr>
        <p:spPr>
          <a:xfrm>
            <a:off x="2887975" y="3325075"/>
            <a:ext cx="535500" cy="487200"/>
          </a:xfrm>
          <a:prstGeom prst="mathPlus">
            <a:avLst>
              <a:gd name="adj1" fmla="val 23520"/>
            </a:avLst>
          </a:prstGeom>
          <a:solidFill>
            <a:srgbClr val="CFE2F3"/>
          </a:solidFill>
          <a:ln w="19050"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4" name="Google Shape;84;p14"/>
          <p:cNvSpPr/>
          <p:nvPr/>
        </p:nvSpPr>
        <p:spPr>
          <a:xfrm>
            <a:off x="5244575" y="3353725"/>
            <a:ext cx="535500" cy="429900"/>
          </a:xfrm>
          <a:prstGeom prst="mathEqual">
            <a:avLst>
              <a:gd name="adj1" fmla="val 23520"/>
              <a:gd name="adj2" fmla="val 11760"/>
            </a:avLst>
          </a:prstGeom>
          <a:solidFill>
            <a:srgbClr val="CFE2F3"/>
          </a:solidFill>
          <a:ln w="19050"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5" name="Google Shape;85;p14"/>
          <p:cNvSpPr/>
          <p:nvPr/>
        </p:nvSpPr>
        <p:spPr>
          <a:xfrm>
            <a:off x="3668475" y="2719825"/>
            <a:ext cx="1414200" cy="1850100"/>
          </a:xfrm>
          <a:prstGeom prst="can">
            <a:avLst>
              <a:gd name="adj" fmla="val 25000"/>
            </a:avLst>
          </a:prstGeom>
          <a:solidFill>
            <a:srgbClr val="B6D7A8"/>
          </a:solidFill>
          <a:ln w="19050"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6" name="Google Shape;86;p14"/>
          <p:cNvSpPr txBox="1"/>
          <p:nvPr/>
        </p:nvSpPr>
        <p:spPr>
          <a:xfrm>
            <a:off x="3509375" y="3310875"/>
            <a:ext cx="1735200" cy="8187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GB" sz="1800">
                <a:latin typeface="Open Sans" panose="020B0606030504020204"/>
                <a:ea typeface="Open Sans" panose="020B0606030504020204"/>
                <a:cs typeface="Open Sans" panose="020B0606030504020204"/>
                <a:sym typeface="Open Sans" panose="020B0606030504020204"/>
              </a:rPr>
              <a:t>“Smarter” models </a:t>
            </a:r>
            <a:endParaRPr sz="1800">
              <a:latin typeface="Open Sans" panose="020B0606030504020204"/>
              <a:ea typeface="Open Sans" panose="020B0606030504020204"/>
              <a:cs typeface="Open Sans" panose="020B0606030504020204"/>
              <a:sym typeface="Open Sans" panose="020B0606030504020204"/>
            </a:endParaRPr>
          </a:p>
          <a:p>
            <a:pPr marL="0" lvl="0" indent="0" algn="l" rtl="0">
              <a:lnSpc>
                <a:spcPct val="115000"/>
              </a:lnSpc>
              <a:spcBef>
                <a:spcPts val="1600"/>
              </a:spcBef>
              <a:spcAft>
                <a:spcPts val="1600"/>
              </a:spcAft>
              <a:buNone/>
            </a:pPr>
            <a:endParaRPr sz="1800">
              <a:latin typeface="Open Sans" panose="020B0606030504020204"/>
              <a:ea typeface="Open Sans" panose="020B0606030504020204"/>
              <a:cs typeface="Open Sans" panose="020B0606030504020204"/>
              <a:sym typeface="Open Sans" panose="020B0606030504020204"/>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fade">
                                      <p:cBhvr>
                                        <p:cTn id="7" dur="1000"/>
                                        <p:tgtEl>
                                          <p:spTgt spid="7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0"/>
                                        </p:tgtEl>
                                        <p:attrNameLst>
                                          <p:attrName>style.visibility</p:attrName>
                                        </p:attrNameLst>
                                      </p:cBhvr>
                                      <p:to>
                                        <p:strVal val="visible"/>
                                      </p:to>
                                    </p:set>
                                    <p:animEffect transition="in" filter="fade">
                                      <p:cBhvr>
                                        <p:cTn id="12" dur="1000"/>
                                        <p:tgtEl>
                                          <p:spTgt spid="80"/>
                                        </p:tgtEl>
                                      </p:cBhvr>
                                    </p:animEffect>
                                  </p:childTnLst>
                                </p:cTn>
                              </p:par>
                              <p:par>
                                <p:cTn id="13" presetID="10" presetClass="entr" presetSubtype="0" fill="hold" nodeType="withEffect">
                                  <p:stCondLst>
                                    <p:cond delay="0"/>
                                  </p:stCondLst>
                                  <p:childTnLst>
                                    <p:set>
                                      <p:cBhvr>
                                        <p:cTn id="14" dur="1" fill="hold">
                                          <p:stCondLst>
                                            <p:cond delay="0"/>
                                          </p:stCondLst>
                                        </p:cTn>
                                        <p:tgtEl>
                                          <p:spTgt spid="81"/>
                                        </p:tgtEl>
                                        <p:attrNameLst>
                                          <p:attrName>style.visibility</p:attrName>
                                        </p:attrNameLst>
                                      </p:cBhvr>
                                      <p:to>
                                        <p:strVal val="visible"/>
                                      </p:to>
                                    </p:set>
                                    <p:animEffect transition="in" filter="fade">
                                      <p:cBhvr>
                                        <p:cTn id="15" dur="1000"/>
                                        <p:tgtEl>
                                          <p:spTgt spid="8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83"/>
                                        </p:tgtEl>
                                        <p:attrNameLst>
                                          <p:attrName>style.visibility</p:attrName>
                                        </p:attrNameLst>
                                      </p:cBhvr>
                                      <p:to>
                                        <p:strVal val="visible"/>
                                      </p:to>
                                    </p:set>
                                    <p:animEffect transition="in" filter="fade">
                                      <p:cBhvr>
                                        <p:cTn id="20" dur="1000"/>
                                        <p:tgtEl>
                                          <p:spTgt spid="8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86"/>
                                        </p:tgtEl>
                                        <p:attrNameLst>
                                          <p:attrName>style.visibility</p:attrName>
                                        </p:attrNameLst>
                                      </p:cBhvr>
                                      <p:to>
                                        <p:strVal val="visible"/>
                                      </p:to>
                                    </p:set>
                                    <p:animEffect transition="in" filter="fade">
                                      <p:cBhvr>
                                        <p:cTn id="25" dur="1000"/>
                                        <p:tgtEl>
                                          <p:spTgt spid="86"/>
                                        </p:tgtEl>
                                      </p:cBhvr>
                                    </p:animEffect>
                                  </p:childTnLst>
                                </p:cTn>
                              </p:par>
                              <p:par>
                                <p:cTn id="26" presetID="10" presetClass="entr" presetSubtype="0" fill="hold" nodeType="withEffect">
                                  <p:stCondLst>
                                    <p:cond delay="0"/>
                                  </p:stCondLst>
                                  <p:childTnLst>
                                    <p:set>
                                      <p:cBhvr>
                                        <p:cTn id="27" dur="1" fill="hold">
                                          <p:stCondLst>
                                            <p:cond delay="0"/>
                                          </p:stCondLst>
                                        </p:cTn>
                                        <p:tgtEl>
                                          <p:spTgt spid="85"/>
                                        </p:tgtEl>
                                        <p:attrNameLst>
                                          <p:attrName>style.visibility</p:attrName>
                                        </p:attrNameLst>
                                      </p:cBhvr>
                                      <p:to>
                                        <p:strVal val="visible"/>
                                      </p:to>
                                    </p:set>
                                    <p:animEffect transition="in" filter="fade">
                                      <p:cBhvr>
                                        <p:cTn id="28" dur="1000"/>
                                        <p:tgtEl>
                                          <p:spTgt spid="85"/>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84"/>
                                        </p:tgtEl>
                                        <p:attrNameLst>
                                          <p:attrName>style.visibility</p:attrName>
                                        </p:attrNameLst>
                                      </p:cBhvr>
                                      <p:to>
                                        <p:strVal val="visible"/>
                                      </p:to>
                                    </p:set>
                                    <p:animEffect transition="in" filter="fade">
                                      <p:cBhvr>
                                        <p:cTn id="33" dur="1000"/>
                                        <p:tgtEl>
                                          <p:spTgt spid="84"/>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82"/>
                                        </p:tgtEl>
                                        <p:attrNameLst>
                                          <p:attrName>style.visibility</p:attrName>
                                        </p:attrNameLst>
                                      </p:cBhvr>
                                      <p:to>
                                        <p:strVal val="visible"/>
                                      </p:to>
                                    </p:set>
                                    <p:animEffect transition="in" filter="fade">
                                      <p:cBhvr>
                                        <p:cTn id="38" dur="1000"/>
                                        <p:tgtEl>
                                          <p:spTgt spid="82"/>
                                        </p:tgtEl>
                                      </p:cBhvr>
                                    </p:animEffect>
                                  </p:childTnLst>
                                </p:cTn>
                              </p:par>
                              <p:par>
                                <p:cTn id="39" presetID="10" presetClass="entr" presetSubtype="0" fill="hold" nodeType="withEffect">
                                  <p:stCondLst>
                                    <p:cond delay="0"/>
                                  </p:stCondLst>
                                  <p:childTnLst>
                                    <p:set>
                                      <p:cBhvr>
                                        <p:cTn id="40" dur="1" fill="hold">
                                          <p:stCondLst>
                                            <p:cond delay="0"/>
                                          </p:stCondLst>
                                        </p:cTn>
                                        <p:tgtEl>
                                          <p:spTgt spid="76"/>
                                        </p:tgtEl>
                                        <p:attrNameLst>
                                          <p:attrName>style.visibility</p:attrName>
                                        </p:attrNameLst>
                                      </p:cBhvr>
                                      <p:to>
                                        <p:strVal val="visible"/>
                                      </p:to>
                                    </p:set>
                                    <p:animEffect transition="in" filter="fade">
                                      <p:cBhvr>
                                        <p:cTn id="41" dur="1000"/>
                                        <p:tgtEl>
                                          <p:spTgt spid="7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90" name="Shape 90"/>
        <p:cNvGrpSpPr/>
        <p:nvPr/>
      </p:nvGrpSpPr>
      <p:grpSpPr>
        <a:xfrm>
          <a:off x="0" y="0"/>
          <a:ext cx="0" cy="0"/>
          <a:chOff x="0" y="0"/>
          <a:chExt cx="0" cy="0"/>
        </a:xfrm>
      </p:grpSpPr>
      <p:sp>
        <p:nvSpPr>
          <p:cNvPr id="91" name="Google Shape;91;p15"/>
          <p:cNvSpPr txBox="1"/>
          <p:nvPr>
            <p:ph type="body" idx="1"/>
          </p:nvPr>
        </p:nvSpPr>
        <p:spPr>
          <a:xfrm>
            <a:off x="375475" y="3072625"/>
            <a:ext cx="8520600" cy="8931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GB"/>
              <a:t>A </a:t>
            </a:r>
            <a:r>
              <a:rPr lang="en-GB" b="1"/>
              <a:t>public good contribution</a:t>
            </a:r>
            <a:r>
              <a:rPr lang="en-GB"/>
              <a:t> by the School of Government, of the Victoria University of Wellington.</a:t>
            </a:r>
            <a:endParaRPr lang="en-GB"/>
          </a:p>
        </p:txBody>
      </p:sp>
      <p:sp>
        <p:nvSpPr>
          <p:cNvPr id="92" name="Google Shape;92;p15"/>
          <p:cNvSpPr txBox="1"/>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Anecdotal Evidence:          SDG.org.nz</a:t>
            </a:r>
            <a:endParaRPr lang="en-GB"/>
          </a:p>
        </p:txBody>
      </p:sp>
      <p:pic>
        <p:nvPicPr>
          <p:cNvPr id="93" name="Google Shape;93;p15"/>
          <p:cNvPicPr preferRelativeResize="0"/>
          <p:nvPr/>
        </p:nvPicPr>
        <p:blipFill>
          <a:blip r:embed="rId1"/>
          <a:stretch>
            <a:fillRect/>
          </a:stretch>
        </p:blipFill>
        <p:spPr>
          <a:xfrm>
            <a:off x="3819000" y="445025"/>
            <a:ext cx="707400" cy="707400"/>
          </a:xfrm>
          <a:prstGeom prst="rect">
            <a:avLst/>
          </a:prstGeom>
          <a:noFill/>
          <a:ln>
            <a:noFill/>
          </a:ln>
        </p:spPr>
      </p:pic>
      <p:sp>
        <p:nvSpPr>
          <p:cNvPr id="94" name="Google Shape;94;p15"/>
          <p:cNvSpPr txBox="1"/>
          <p:nvPr>
            <p:ph type="body" idx="1"/>
          </p:nvPr>
        </p:nvSpPr>
        <p:spPr>
          <a:xfrm>
            <a:off x="375475" y="3904550"/>
            <a:ext cx="8520600" cy="8931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GB"/>
              <a:t>Born out of the desire for </a:t>
            </a:r>
            <a:r>
              <a:rPr lang="en-GB" b="1" u="sng"/>
              <a:t>accountability</a:t>
            </a:r>
            <a:r>
              <a:rPr lang="en-GB"/>
              <a:t>, </a:t>
            </a:r>
            <a:r>
              <a:rPr lang="en-GB" b="1" u="sng"/>
              <a:t>education</a:t>
            </a:r>
            <a:r>
              <a:rPr lang="en-GB"/>
              <a:t>, and </a:t>
            </a:r>
            <a:r>
              <a:rPr lang="en-GB" b="1" u="sng"/>
              <a:t>cross-sectoral collaboration</a:t>
            </a:r>
            <a:r>
              <a:rPr lang="en-GB" b="1"/>
              <a:t> </a:t>
            </a:r>
            <a:r>
              <a:rPr lang="en-GB"/>
              <a:t>working to accomplish the SDGs by 2030. </a:t>
            </a:r>
            <a:endParaRPr lang="en-GB"/>
          </a:p>
        </p:txBody>
      </p:sp>
      <p:sp>
        <p:nvSpPr>
          <p:cNvPr id="95" name="Google Shape;95;p15"/>
          <p:cNvSpPr/>
          <p:nvPr/>
        </p:nvSpPr>
        <p:spPr>
          <a:xfrm>
            <a:off x="739200" y="1404975"/>
            <a:ext cx="2286000" cy="1491300"/>
          </a:xfrm>
          <a:prstGeom prst="homePlate">
            <a:avLst>
              <a:gd name="adj" fmla="val 50000"/>
            </a:avLst>
          </a:prstGeom>
          <a:solidFill>
            <a:srgbClr val="CFE2F3"/>
          </a:solidFill>
          <a:ln w="19050"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6" name="Google Shape;96;p15"/>
          <p:cNvSpPr/>
          <p:nvPr/>
        </p:nvSpPr>
        <p:spPr>
          <a:xfrm>
            <a:off x="2357100" y="1404975"/>
            <a:ext cx="2413500" cy="1491300"/>
          </a:xfrm>
          <a:prstGeom prst="chevron">
            <a:avLst>
              <a:gd name="adj" fmla="val 50000"/>
            </a:avLst>
          </a:prstGeom>
          <a:solidFill>
            <a:srgbClr val="F4CCCC"/>
          </a:solidFill>
          <a:ln w="19050"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7" name="Google Shape;97;p15"/>
          <p:cNvSpPr/>
          <p:nvPr/>
        </p:nvSpPr>
        <p:spPr>
          <a:xfrm>
            <a:off x="4101100" y="1404975"/>
            <a:ext cx="2413500" cy="1491300"/>
          </a:xfrm>
          <a:prstGeom prst="chevron">
            <a:avLst>
              <a:gd name="adj" fmla="val 50000"/>
            </a:avLst>
          </a:prstGeom>
          <a:solidFill>
            <a:srgbClr val="FFF2CC"/>
          </a:solidFill>
          <a:ln w="19050"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8" name="Google Shape;98;p15"/>
          <p:cNvSpPr/>
          <p:nvPr/>
        </p:nvSpPr>
        <p:spPr>
          <a:xfrm>
            <a:off x="5835525" y="1404975"/>
            <a:ext cx="2621400" cy="1491300"/>
          </a:xfrm>
          <a:prstGeom prst="chevron">
            <a:avLst>
              <a:gd name="adj" fmla="val 50000"/>
            </a:avLst>
          </a:prstGeom>
          <a:solidFill>
            <a:srgbClr val="D9EAD3"/>
          </a:solidFill>
          <a:ln w="19050"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9" name="Google Shape;99;p15"/>
          <p:cNvSpPr txBox="1"/>
          <p:nvPr>
            <p:ph type="body" idx="1"/>
          </p:nvPr>
        </p:nvSpPr>
        <p:spPr>
          <a:xfrm>
            <a:off x="1272600" y="1404975"/>
            <a:ext cx="707400" cy="472200"/>
          </a:xfrm>
          <a:prstGeom prst="rect">
            <a:avLst/>
          </a:prstGeom>
          <a:solidFill>
            <a:srgbClr val="6FA8DC"/>
          </a:solidFill>
          <a:ln w="19050" cap="flat" cmpd="sng">
            <a:solidFill>
              <a:srgbClr val="073763"/>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1600"/>
              </a:spcAft>
              <a:buNone/>
            </a:pPr>
            <a:r>
              <a:rPr lang="en-GB" b="1">
                <a:solidFill>
                  <a:srgbClr val="FFFFFF"/>
                </a:solidFill>
              </a:rPr>
              <a:t>2017</a:t>
            </a:r>
            <a:endParaRPr b="1">
              <a:solidFill>
                <a:srgbClr val="FFFFFF"/>
              </a:solidFill>
            </a:endParaRPr>
          </a:p>
        </p:txBody>
      </p:sp>
      <p:sp>
        <p:nvSpPr>
          <p:cNvPr id="100" name="Google Shape;100;p15"/>
          <p:cNvSpPr txBox="1"/>
          <p:nvPr>
            <p:ph type="body" idx="1"/>
          </p:nvPr>
        </p:nvSpPr>
        <p:spPr>
          <a:xfrm>
            <a:off x="3111600" y="1404975"/>
            <a:ext cx="707400" cy="472200"/>
          </a:xfrm>
          <a:prstGeom prst="rect">
            <a:avLst/>
          </a:prstGeom>
          <a:solidFill>
            <a:srgbClr val="E06666"/>
          </a:solidFill>
          <a:ln w="19050" cap="flat" cmpd="sng">
            <a:solidFill>
              <a:srgbClr val="073763"/>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1600"/>
              </a:spcAft>
              <a:buNone/>
            </a:pPr>
            <a:r>
              <a:rPr lang="en-GB" b="1">
                <a:solidFill>
                  <a:srgbClr val="FFFFFF"/>
                </a:solidFill>
              </a:rPr>
              <a:t>2018</a:t>
            </a:r>
            <a:endParaRPr b="1">
              <a:solidFill>
                <a:srgbClr val="FFFFFF"/>
              </a:solidFill>
            </a:endParaRPr>
          </a:p>
        </p:txBody>
      </p:sp>
      <p:sp>
        <p:nvSpPr>
          <p:cNvPr id="101" name="Google Shape;101;p15"/>
          <p:cNvSpPr txBox="1"/>
          <p:nvPr>
            <p:ph type="body" idx="1"/>
          </p:nvPr>
        </p:nvSpPr>
        <p:spPr>
          <a:xfrm>
            <a:off x="4848250" y="1404975"/>
            <a:ext cx="707400" cy="472200"/>
          </a:xfrm>
          <a:prstGeom prst="rect">
            <a:avLst/>
          </a:prstGeom>
          <a:solidFill>
            <a:srgbClr val="FFD966"/>
          </a:solidFill>
          <a:ln w="19050" cap="flat" cmpd="sng">
            <a:solidFill>
              <a:srgbClr val="073763"/>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1600"/>
              </a:spcAft>
              <a:buNone/>
            </a:pPr>
            <a:r>
              <a:rPr lang="en-GB" b="1">
                <a:solidFill>
                  <a:srgbClr val="FFFFFF"/>
                </a:solidFill>
              </a:rPr>
              <a:t>2018</a:t>
            </a:r>
            <a:endParaRPr b="1">
              <a:solidFill>
                <a:srgbClr val="FFFFFF"/>
              </a:solidFill>
            </a:endParaRPr>
          </a:p>
        </p:txBody>
      </p:sp>
      <p:sp>
        <p:nvSpPr>
          <p:cNvPr id="102" name="Google Shape;102;p15"/>
          <p:cNvSpPr txBox="1"/>
          <p:nvPr>
            <p:ph type="body" idx="1"/>
          </p:nvPr>
        </p:nvSpPr>
        <p:spPr>
          <a:xfrm>
            <a:off x="6584900" y="1404975"/>
            <a:ext cx="707400" cy="472200"/>
          </a:xfrm>
          <a:prstGeom prst="rect">
            <a:avLst/>
          </a:prstGeom>
          <a:solidFill>
            <a:srgbClr val="93C47D"/>
          </a:solidFill>
          <a:ln w="19050" cap="flat" cmpd="sng">
            <a:solidFill>
              <a:srgbClr val="073763"/>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1600"/>
              </a:spcAft>
              <a:buNone/>
            </a:pPr>
            <a:r>
              <a:rPr lang="en-GB" b="1">
                <a:solidFill>
                  <a:srgbClr val="FFFFFF"/>
                </a:solidFill>
              </a:rPr>
              <a:t>2019</a:t>
            </a:r>
            <a:endParaRPr b="1">
              <a:solidFill>
                <a:srgbClr val="FFFFFF"/>
              </a:solidFill>
            </a:endParaRPr>
          </a:p>
        </p:txBody>
      </p:sp>
      <p:sp>
        <p:nvSpPr>
          <p:cNvPr id="103" name="Google Shape;103;p15"/>
          <p:cNvSpPr txBox="1"/>
          <p:nvPr>
            <p:ph type="body" idx="1"/>
          </p:nvPr>
        </p:nvSpPr>
        <p:spPr>
          <a:xfrm>
            <a:off x="746200" y="1877175"/>
            <a:ext cx="1667700" cy="10191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GB" sz="1200">
                <a:solidFill>
                  <a:srgbClr val="000000"/>
                </a:solidFill>
              </a:rPr>
              <a:t>Join </a:t>
            </a:r>
            <a:r>
              <a:rPr lang="en-GB" sz="1200">
                <a:solidFill>
                  <a:srgbClr val="000000"/>
                </a:solidFill>
              </a:rPr>
              <a:t>Sustainable Development Solution Network (AU/Pacific)</a:t>
            </a:r>
            <a:endParaRPr sz="1200">
              <a:solidFill>
                <a:srgbClr val="000000"/>
              </a:solidFill>
            </a:endParaRPr>
          </a:p>
        </p:txBody>
      </p:sp>
      <p:sp>
        <p:nvSpPr>
          <p:cNvPr id="104" name="Google Shape;104;p15"/>
          <p:cNvSpPr txBox="1"/>
          <p:nvPr>
            <p:ph type="body" idx="1"/>
          </p:nvPr>
        </p:nvSpPr>
        <p:spPr>
          <a:xfrm>
            <a:off x="2980500" y="1937888"/>
            <a:ext cx="1667700" cy="6201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GB" sz="1400">
                <a:solidFill>
                  <a:srgbClr val="000000"/>
                </a:solidFill>
              </a:rPr>
              <a:t>Lead Inaugural SDG Summit</a:t>
            </a:r>
            <a:endParaRPr sz="1400">
              <a:solidFill>
                <a:srgbClr val="000000"/>
              </a:solidFill>
            </a:endParaRPr>
          </a:p>
        </p:txBody>
      </p:sp>
      <p:sp>
        <p:nvSpPr>
          <p:cNvPr id="105" name="Google Shape;105;p15"/>
          <p:cNvSpPr txBox="1"/>
          <p:nvPr>
            <p:ph type="body" idx="1"/>
          </p:nvPr>
        </p:nvSpPr>
        <p:spPr>
          <a:xfrm>
            <a:off x="4572000" y="1893230"/>
            <a:ext cx="1667700" cy="8931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GB" sz="1200">
                <a:solidFill>
                  <a:srgbClr val="000000"/>
                </a:solidFill>
              </a:rPr>
              <a:t>Creation of SDG.org.nz data visualisation tool</a:t>
            </a:r>
            <a:endParaRPr sz="1200">
              <a:solidFill>
                <a:srgbClr val="000000"/>
              </a:solidFill>
            </a:endParaRPr>
          </a:p>
        </p:txBody>
      </p:sp>
      <p:sp>
        <p:nvSpPr>
          <p:cNvPr id="106" name="Google Shape;106;p15"/>
          <p:cNvSpPr txBox="1"/>
          <p:nvPr>
            <p:ph type="body" idx="1"/>
          </p:nvPr>
        </p:nvSpPr>
        <p:spPr>
          <a:xfrm>
            <a:off x="6514600" y="1877175"/>
            <a:ext cx="1717500" cy="9252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GB" sz="1000">
                <a:solidFill>
                  <a:srgbClr val="000000"/>
                </a:solidFill>
              </a:rPr>
              <a:t>Partner with Civil Society,</a:t>
            </a:r>
            <a:br>
              <a:rPr lang="en-GB" sz="1000">
                <a:solidFill>
                  <a:srgbClr val="000000"/>
                </a:solidFill>
              </a:rPr>
            </a:br>
            <a:r>
              <a:rPr lang="en-GB" sz="1000">
                <a:solidFill>
                  <a:srgbClr val="000000"/>
                </a:solidFill>
              </a:rPr>
              <a:t>Launch of SDG.org.nz, &amp;</a:t>
            </a:r>
            <a:br>
              <a:rPr lang="en-GB" sz="1000">
                <a:solidFill>
                  <a:srgbClr val="000000"/>
                </a:solidFill>
              </a:rPr>
            </a:br>
            <a:r>
              <a:rPr lang="en-GB" sz="1000">
                <a:solidFill>
                  <a:srgbClr val="000000"/>
                </a:solidFill>
              </a:rPr>
              <a:t>Evolve into a hub for collaboration</a:t>
            </a:r>
            <a:endParaRPr sz="100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fade">
                                      <p:cBhvr>
                                        <p:cTn id="7" dur="1000"/>
                                        <p:tgtEl>
                                          <p:spTgt spid="95"/>
                                        </p:tgtEl>
                                      </p:cBhvr>
                                    </p:animEffect>
                                  </p:childTnLst>
                                </p:cTn>
                              </p:par>
                              <p:par>
                                <p:cTn id="8" presetID="10" presetClass="entr" presetSubtype="0" fill="hold" nodeType="withEffect">
                                  <p:stCondLst>
                                    <p:cond delay="0"/>
                                  </p:stCondLst>
                                  <p:childTnLst>
                                    <p:set>
                                      <p:cBhvr>
                                        <p:cTn id="9" dur="1" fill="hold">
                                          <p:stCondLst>
                                            <p:cond delay="0"/>
                                          </p:stCondLst>
                                        </p:cTn>
                                        <p:tgtEl>
                                          <p:spTgt spid="103"/>
                                        </p:tgtEl>
                                        <p:attrNameLst>
                                          <p:attrName>style.visibility</p:attrName>
                                        </p:attrNameLst>
                                      </p:cBhvr>
                                      <p:to>
                                        <p:strVal val="visible"/>
                                      </p:to>
                                    </p:set>
                                    <p:animEffect transition="in" filter="fade">
                                      <p:cBhvr>
                                        <p:cTn id="10" dur="1000"/>
                                        <p:tgtEl>
                                          <p:spTgt spid="103"/>
                                        </p:tgtEl>
                                      </p:cBhvr>
                                    </p:animEffect>
                                  </p:childTnLst>
                                </p:cTn>
                              </p:par>
                              <p:par>
                                <p:cTn id="11" presetID="10" presetClass="entr" presetSubtype="0" fill="hold" nodeType="withEffect">
                                  <p:stCondLst>
                                    <p:cond delay="0"/>
                                  </p:stCondLst>
                                  <p:childTnLst>
                                    <p:set>
                                      <p:cBhvr>
                                        <p:cTn id="12" dur="1" fill="hold">
                                          <p:stCondLst>
                                            <p:cond delay="0"/>
                                          </p:stCondLst>
                                        </p:cTn>
                                        <p:tgtEl>
                                          <p:spTgt spid="99"/>
                                        </p:tgtEl>
                                        <p:attrNameLst>
                                          <p:attrName>style.visibility</p:attrName>
                                        </p:attrNameLst>
                                      </p:cBhvr>
                                      <p:to>
                                        <p:strVal val="visible"/>
                                      </p:to>
                                    </p:set>
                                    <p:animEffect transition="in" filter="fade">
                                      <p:cBhvr>
                                        <p:cTn id="13" dur="1000"/>
                                        <p:tgtEl>
                                          <p:spTgt spid="9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00"/>
                                        </p:tgtEl>
                                        <p:attrNameLst>
                                          <p:attrName>style.visibility</p:attrName>
                                        </p:attrNameLst>
                                      </p:cBhvr>
                                      <p:to>
                                        <p:strVal val="visible"/>
                                      </p:to>
                                    </p:set>
                                    <p:animEffect transition="in" filter="fade">
                                      <p:cBhvr>
                                        <p:cTn id="18" dur="1000"/>
                                        <p:tgtEl>
                                          <p:spTgt spid="100"/>
                                        </p:tgtEl>
                                      </p:cBhvr>
                                    </p:animEffect>
                                  </p:childTnLst>
                                </p:cTn>
                              </p:par>
                              <p:par>
                                <p:cTn id="19" presetID="10" presetClass="entr" presetSubtype="0" fill="hold" nodeType="withEffect">
                                  <p:stCondLst>
                                    <p:cond delay="0"/>
                                  </p:stCondLst>
                                  <p:childTnLst>
                                    <p:set>
                                      <p:cBhvr>
                                        <p:cTn id="20" dur="1" fill="hold">
                                          <p:stCondLst>
                                            <p:cond delay="0"/>
                                          </p:stCondLst>
                                        </p:cTn>
                                        <p:tgtEl>
                                          <p:spTgt spid="104"/>
                                        </p:tgtEl>
                                        <p:attrNameLst>
                                          <p:attrName>style.visibility</p:attrName>
                                        </p:attrNameLst>
                                      </p:cBhvr>
                                      <p:to>
                                        <p:strVal val="visible"/>
                                      </p:to>
                                    </p:set>
                                    <p:animEffect transition="in" filter="fade">
                                      <p:cBhvr>
                                        <p:cTn id="21" dur="1000"/>
                                        <p:tgtEl>
                                          <p:spTgt spid="104"/>
                                        </p:tgtEl>
                                      </p:cBhvr>
                                    </p:animEffect>
                                  </p:childTnLst>
                                </p:cTn>
                              </p:par>
                              <p:par>
                                <p:cTn id="22" presetID="10" presetClass="entr" presetSubtype="0" fill="hold" nodeType="withEffect">
                                  <p:stCondLst>
                                    <p:cond delay="0"/>
                                  </p:stCondLst>
                                  <p:childTnLst>
                                    <p:set>
                                      <p:cBhvr>
                                        <p:cTn id="23" dur="1" fill="hold">
                                          <p:stCondLst>
                                            <p:cond delay="0"/>
                                          </p:stCondLst>
                                        </p:cTn>
                                        <p:tgtEl>
                                          <p:spTgt spid="96"/>
                                        </p:tgtEl>
                                        <p:attrNameLst>
                                          <p:attrName>style.visibility</p:attrName>
                                        </p:attrNameLst>
                                      </p:cBhvr>
                                      <p:to>
                                        <p:strVal val="visible"/>
                                      </p:to>
                                    </p:set>
                                    <p:animEffect transition="in" filter="fade">
                                      <p:cBhvr>
                                        <p:cTn id="24" dur="1000"/>
                                        <p:tgtEl>
                                          <p:spTgt spid="96"/>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01"/>
                                        </p:tgtEl>
                                        <p:attrNameLst>
                                          <p:attrName>style.visibility</p:attrName>
                                        </p:attrNameLst>
                                      </p:cBhvr>
                                      <p:to>
                                        <p:strVal val="visible"/>
                                      </p:to>
                                    </p:set>
                                    <p:animEffect transition="in" filter="fade">
                                      <p:cBhvr>
                                        <p:cTn id="29" dur="1000"/>
                                        <p:tgtEl>
                                          <p:spTgt spid="101"/>
                                        </p:tgtEl>
                                      </p:cBhvr>
                                    </p:animEffect>
                                  </p:childTnLst>
                                </p:cTn>
                              </p:par>
                              <p:par>
                                <p:cTn id="30" presetID="10" presetClass="entr" presetSubtype="0" fill="hold" nodeType="withEffect">
                                  <p:stCondLst>
                                    <p:cond delay="0"/>
                                  </p:stCondLst>
                                  <p:childTnLst>
                                    <p:set>
                                      <p:cBhvr>
                                        <p:cTn id="31" dur="1" fill="hold">
                                          <p:stCondLst>
                                            <p:cond delay="0"/>
                                          </p:stCondLst>
                                        </p:cTn>
                                        <p:tgtEl>
                                          <p:spTgt spid="105"/>
                                        </p:tgtEl>
                                        <p:attrNameLst>
                                          <p:attrName>style.visibility</p:attrName>
                                        </p:attrNameLst>
                                      </p:cBhvr>
                                      <p:to>
                                        <p:strVal val="visible"/>
                                      </p:to>
                                    </p:set>
                                    <p:animEffect transition="in" filter="fade">
                                      <p:cBhvr>
                                        <p:cTn id="32" dur="1000"/>
                                        <p:tgtEl>
                                          <p:spTgt spid="105"/>
                                        </p:tgtEl>
                                      </p:cBhvr>
                                    </p:animEffect>
                                  </p:childTnLst>
                                </p:cTn>
                              </p:par>
                              <p:par>
                                <p:cTn id="33" presetID="10" presetClass="entr" presetSubtype="0" fill="hold" nodeType="withEffect">
                                  <p:stCondLst>
                                    <p:cond delay="0"/>
                                  </p:stCondLst>
                                  <p:childTnLst>
                                    <p:set>
                                      <p:cBhvr>
                                        <p:cTn id="34" dur="1" fill="hold">
                                          <p:stCondLst>
                                            <p:cond delay="0"/>
                                          </p:stCondLst>
                                        </p:cTn>
                                        <p:tgtEl>
                                          <p:spTgt spid="97"/>
                                        </p:tgtEl>
                                        <p:attrNameLst>
                                          <p:attrName>style.visibility</p:attrName>
                                        </p:attrNameLst>
                                      </p:cBhvr>
                                      <p:to>
                                        <p:strVal val="visible"/>
                                      </p:to>
                                    </p:set>
                                    <p:animEffect transition="in" filter="fade">
                                      <p:cBhvr>
                                        <p:cTn id="35" dur="1000"/>
                                        <p:tgtEl>
                                          <p:spTgt spid="97"/>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98"/>
                                        </p:tgtEl>
                                        <p:attrNameLst>
                                          <p:attrName>style.visibility</p:attrName>
                                        </p:attrNameLst>
                                      </p:cBhvr>
                                      <p:to>
                                        <p:strVal val="visible"/>
                                      </p:to>
                                    </p:set>
                                    <p:animEffect transition="in" filter="fade">
                                      <p:cBhvr>
                                        <p:cTn id="40" dur="1000"/>
                                        <p:tgtEl>
                                          <p:spTgt spid="98"/>
                                        </p:tgtEl>
                                      </p:cBhvr>
                                    </p:animEffect>
                                  </p:childTnLst>
                                </p:cTn>
                              </p:par>
                              <p:par>
                                <p:cTn id="41" presetID="10" presetClass="entr" presetSubtype="0" fill="hold" nodeType="withEffect">
                                  <p:stCondLst>
                                    <p:cond delay="0"/>
                                  </p:stCondLst>
                                  <p:childTnLst>
                                    <p:set>
                                      <p:cBhvr>
                                        <p:cTn id="42" dur="1" fill="hold">
                                          <p:stCondLst>
                                            <p:cond delay="0"/>
                                          </p:stCondLst>
                                        </p:cTn>
                                        <p:tgtEl>
                                          <p:spTgt spid="102"/>
                                        </p:tgtEl>
                                        <p:attrNameLst>
                                          <p:attrName>style.visibility</p:attrName>
                                        </p:attrNameLst>
                                      </p:cBhvr>
                                      <p:to>
                                        <p:strVal val="visible"/>
                                      </p:to>
                                    </p:set>
                                    <p:animEffect transition="in" filter="fade">
                                      <p:cBhvr>
                                        <p:cTn id="43" dur="1000"/>
                                        <p:tgtEl>
                                          <p:spTgt spid="102"/>
                                        </p:tgtEl>
                                      </p:cBhvr>
                                    </p:animEffect>
                                  </p:childTnLst>
                                </p:cTn>
                              </p:par>
                              <p:par>
                                <p:cTn id="44" presetID="10" presetClass="entr" presetSubtype="0" fill="hold" nodeType="withEffect">
                                  <p:stCondLst>
                                    <p:cond delay="0"/>
                                  </p:stCondLst>
                                  <p:childTnLst>
                                    <p:set>
                                      <p:cBhvr>
                                        <p:cTn id="45" dur="1" fill="hold">
                                          <p:stCondLst>
                                            <p:cond delay="0"/>
                                          </p:stCondLst>
                                        </p:cTn>
                                        <p:tgtEl>
                                          <p:spTgt spid="106"/>
                                        </p:tgtEl>
                                        <p:attrNameLst>
                                          <p:attrName>style.visibility</p:attrName>
                                        </p:attrNameLst>
                                      </p:cBhvr>
                                      <p:to>
                                        <p:strVal val="visible"/>
                                      </p:to>
                                    </p:set>
                                    <p:animEffect transition="in" filter="fade">
                                      <p:cBhvr>
                                        <p:cTn id="46" dur="1000"/>
                                        <p:tgtEl>
                                          <p:spTgt spid="106"/>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fade">
                                      <p:cBhvr>
                                        <p:cTn id="51" dur="1000"/>
                                        <p:tgtEl>
                                          <p:spTgt spid="91"/>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94"/>
                                        </p:tgtEl>
                                        <p:attrNameLst>
                                          <p:attrName>style.visibility</p:attrName>
                                        </p:attrNameLst>
                                      </p:cBhvr>
                                      <p:to>
                                        <p:strVal val="visible"/>
                                      </p:to>
                                    </p:set>
                                    <p:animEffect transition="in" filter="fade">
                                      <p:cBhvr>
                                        <p:cTn id="56" dur="1000"/>
                                        <p:tgtEl>
                                          <p:spTgt spid="9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10" name="Shape 110"/>
        <p:cNvGrpSpPr/>
        <p:nvPr/>
      </p:nvGrpSpPr>
      <p:grpSpPr>
        <a:xfrm>
          <a:off x="0" y="0"/>
          <a:ext cx="0" cy="0"/>
          <a:chOff x="0" y="0"/>
          <a:chExt cx="0" cy="0"/>
        </a:xfrm>
      </p:grpSpPr>
      <p:sp>
        <p:nvSpPr>
          <p:cNvPr id="111" name="Google Shape;111;p16"/>
          <p:cNvSpPr txBox="1"/>
          <p:nvPr>
            <p:ph type="body" idx="1"/>
          </p:nvPr>
        </p:nvSpPr>
        <p:spPr>
          <a:xfrm>
            <a:off x="3378842" y="675025"/>
            <a:ext cx="2648700" cy="507600"/>
          </a:xfrm>
          <a:prstGeom prst="rect">
            <a:avLst/>
          </a:prstGeom>
          <a:ln>
            <a:noFill/>
          </a:ln>
        </p:spPr>
        <p:txBody>
          <a:bodyPr spcFirstLastPara="1" wrap="square" lIns="91425" tIns="91425" rIns="91425" bIns="91425" anchor="t" anchorCtr="0">
            <a:noAutofit/>
          </a:bodyPr>
          <a:lstStyle/>
          <a:p>
            <a:pPr marL="0" lvl="0" indent="0" algn="ctr" rtl="0">
              <a:spcBef>
                <a:spcPts val="0"/>
              </a:spcBef>
              <a:spcAft>
                <a:spcPts val="1600"/>
              </a:spcAft>
              <a:buNone/>
            </a:pPr>
            <a:r>
              <a:rPr lang="en-GB" sz="2400" i="1">
                <a:solidFill>
                  <a:srgbClr val="32C94A"/>
                </a:solidFill>
              </a:rPr>
              <a:t>Collaboration</a:t>
            </a:r>
            <a:endParaRPr sz="2400" i="1">
              <a:solidFill>
                <a:srgbClr val="32C94A"/>
              </a:solidFill>
            </a:endParaRPr>
          </a:p>
        </p:txBody>
      </p:sp>
      <p:sp>
        <p:nvSpPr>
          <p:cNvPr id="112" name="Google Shape;112;p16"/>
          <p:cNvSpPr/>
          <p:nvPr/>
        </p:nvSpPr>
        <p:spPr>
          <a:xfrm>
            <a:off x="3548950" y="1264225"/>
            <a:ext cx="2161500" cy="2008200"/>
          </a:xfrm>
          <a:prstGeom prst="triangle">
            <a:avLst>
              <a:gd name="adj" fmla="val 50000"/>
            </a:avLst>
          </a:prstGeom>
          <a:solidFill>
            <a:srgbClr val="FFFFFF"/>
          </a:solidFill>
          <a:ln w="19050"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3" name="Google Shape;113;p16"/>
          <p:cNvSpPr txBox="1"/>
          <p:nvPr>
            <p:ph type="body" idx="1"/>
          </p:nvPr>
        </p:nvSpPr>
        <p:spPr>
          <a:xfrm>
            <a:off x="5259261" y="3073806"/>
            <a:ext cx="2648700" cy="507600"/>
          </a:xfrm>
          <a:prstGeom prst="rect">
            <a:avLst/>
          </a:prstGeom>
          <a:ln>
            <a:noFill/>
          </a:ln>
        </p:spPr>
        <p:txBody>
          <a:bodyPr spcFirstLastPara="1" wrap="square" lIns="91425" tIns="91425" rIns="91425" bIns="91425" anchor="t" anchorCtr="0">
            <a:noAutofit/>
          </a:bodyPr>
          <a:lstStyle/>
          <a:p>
            <a:pPr marL="0" lvl="0" indent="0" algn="ctr" rtl="0">
              <a:spcBef>
                <a:spcPts val="0"/>
              </a:spcBef>
              <a:spcAft>
                <a:spcPts val="1600"/>
              </a:spcAft>
              <a:buNone/>
            </a:pPr>
            <a:r>
              <a:rPr lang="en-GB" sz="2400" i="1">
                <a:solidFill>
                  <a:srgbClr val="FF0000"/>
                </a:solidFill>
              </a:rPr>
              <a:t>Education</a:t>
            </a:r>
            <a:endParaRPr sz="2400" i="1">
              <a:solidFill>
                <a:srgbClr val="FF0000"/>
              </a:solidFill>
            </a:endParaRPr>
          </a:p>
        </p:txBody>
      </p:sp>
      <p:sp>
        <p:nvSpPr>
          <p:cNvPr id="114" name="Google Shape;114;p16"/>
          <p:cNvSpPr txBox="1"/>
          <p:nvPr>
            <p:ph type="body" idx="1"/>
          </p:nvPr>
        </p:nvSpPr>
        <p:spPr>
          <a:xfrm rot="389">
            <a:off x="1205050" y="3073805"/>
            <a:ext cx="2648700" cy="507600"/>
          </a:xfrm>
          <a:prstGeom prst="rect">
            <a:avLst/>
          </a:prstGeom>
          <a:ln>
            <a:noFill/>
          </a:ln>
        </p:spPr>
        <p:txBody>
          <a:bodyPr spcFirstLastPara="1" wrap="square" lIns="91425" tIns="91425" rIns="91425" bIns="91425" anchor="t" anchorCtr="0">
            <a:noAutofit/>
          </a:bodyPr>
          <a:lstStyle/>
          <a:p>
            <a:pPr marL="0" lvl="0" indent="0" algn="ctr" rtl="0">
              <a:spcBef>
                <a:spcPts val="0"/>
              </a:spcBef>
              <a:spcAft>
                <a:spcPts val="1600"/>
              </a:spcAft>
              <a:buNone/>
            </a:pPr>
            <a:r>
              <a:rPr lang="en-GB" sz="2400" i="1">
                <a:solidFill>
                  <a:srgbClr val="1155CC"/>
                </a:solidFill>
              </a:rPr>
              <a:t>Engagement</a:t>
            </a:r>
            <a:endParaRPr sz="2400" i="1">
              <a:solidFill>
                <a:srgbClr val="1155CC"/>
              </a:solidFill>
            </a:endParaRPr>
          </a:p>
        </p:txBody>
      </p:sp>
      <p:pic>
        <p:nvPicPr>
          <p:cNvPr id="115" name="Google Shape;115;p16"/>
          <p:cNvPicPr preferRelativeResize="0"/>
          <p:nvPr/>
        </p:nvPicPr>
        <p:blipFill>
          <a:blip r:embed="rId1"/>
          <a:stretch>
            <a:fillRect/>
          </a:stretch>
        </p:blipFill>
        <p:spPr>
          <a:xfrm>
            <a:off x="4368489" y="1839662"/>
            <a:ext cx="519818" cy="497700"/>
          </a:xfrm>
          <a:prstGeom prst="rect">
            <a:avLst/>
          </a:prstGeom>
          <a:noFill/>
          <a:ln>
            <a:noFill/>
          </a:ln>
        </p:spPr>
      </p:pic>
      <p:sp>
        <p:nvSpPr>
          <p:cNvPr id="116" name="Google Shape;116;p16"/>
          <p:cNvSpPr txBox="1"/>
          <p:nvPr>
            <p:ph type="body" idx="1"/>
          </p:nvPr>
        </p:nvSpPr>
        <p:spPr>
          <a:xfrm>
            <a:off x="3828000" y="2252425"/>
            <a:ext cx="1600800" cy="507600"/>
          </a:xfrm>
          <a:prstGeom prst="rect">
            <a:avLst/>
          </a:prstGeom>
          <a:ln>
            <a:noFill/>
          </a:ln>
        </p:spPr>
        <p:txBody>
          <a:bodyPr spcFirstLastPara="1" wrap="square" lIns="91425" tIns="91425" rIns="91425" bIns="91425" anchor="t" anchorCtr="0">
            <a:noAutofit/>
          </a:bodyPr>
          <a:lstStyle/>
          <a:p>
            <a:pPr marL="0" lvl="0" indent="0" algn="ctr" rtl="0">
              <a:spcBef>
                <a:spcPts val="0"/>
              </a:spcBef>
              <a:spcAft>
                <a:spcPts val="1600"/>
              </a:spcAft>
              <a:buNone/>
            </a:pPr>
            <a:r>
              <a:rPr lang="en-GB" sz="1600" b="1">
                <a:solidFill>
                  <a:schemeClr val="accent1"/>
                </a:solidFill>
              </a:rPr>
              <a:t>SDG.org.nz</a:t>
            </a:r>
            <a:endParaRPr sz="1600" b="1">
              <a:solidFill>
                <a:schemeClr val="accent1"/>
              </a:solidFill>
            </a:endParaRPr>
          </a:p>
        </p:txBody>
      </p:sp>
      <p:pic>
        <p:nvPicPr>
          <p:cNvPr id="117" name="Google Shape;117;p16"/>
          <p:cNvPicPr preferRelativeResize="0"/>
          <p:nvPr/>
        </p:nvPicPr>
        <p:blipFill>
          <a:blip r:embed="rId2"/>
          <a:stretch>
            <a:fillRect/>
          </a:stretch>
        </p:blipFill>
        <p:spPr>
          <a:xfrm>
            <a:off x="4334708" y="2653935"/>
            <a:ext cx="519800" cy="51204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fade">
                                      <p:cBhvr>
                                        <p:cTn id="7" dur="1000"/>
                                        <p:tgtEl>
                                          <p:spTgt spid="112"/>
                                        </p:tgtEl>
                                      </p:cBhvr>
                                    </p:animEffect>
                                  </p:childTnLst>
                                </p:cTn>
                              </p:par>
                              <p:par>
                                <p:cTn id="8" presetID="10" presetClass="entr" presetSubtype="0" fill="hold" nodeType="withEffect">
                                  <p:stCondLst>
                                    <p:cond delay="0"/>
                                  </p:stCondLst>
                                  <p:childTnLst>
                                    <p:set>
                                      <p:cBhvr>
                                        <p:cTn id="9" dur="1" fill="hold">
                                          <p:stCondLst>
                                            <p:cond delay="0"/>
                                          </p:stCondLst>
                                        </p:cTn>
                                        <p:tgtEl>
                                          <p:spTgt spid="116"/>
                                        </p:tgtEl>
                                        <p:attrNameLst>
                                          <p:attrName>style.visibility</p:attrName>
                                        </p:attrNameLst>
                                      </p:cBhvr>
                                      <p:to>
                                        <p:strVal val="visible"/>
                                      </p:to>
                                    </p:set>
                                    <p:animEffect transition="in" filter="fade">
                                      <p:cBhvr>
                                        <p:cTn id="10" dur="1000"/>
                                        <p:tgtEl>
                                          <p:spTgt spid="11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15"/>
                                        </p:tgtEl>
                                        <p:attrNameLst>
                                          <p:attrName>style.visibility</p:attrName>
                                        </p:attrNameLst>
                                      </p:cBhvr>
                                      <p:to>
                                        <p:strVal val="visible"/>
                                      </p:to>
                                    </p:set>
                                    <p:animEffect transition="in" filter="fade">
                                      <p:cBhvr>
                                        <p:cTn id="15" dur="1000"/>
                                        <p:tgtEl>
                                          <p:spTgt spid="11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17"/>
                                        </p:tgtEl>
                                        <p:attrNameLst>
                                          <p:attrName>style.visibility</p:attrName>
                                        </p:attrNameLst>
                                      </p:cBhvr>
                                      <p:to>
                                        <p:strVal val="visible"/>
                                      </p:to>
                                    </p:set>
                                    <p:animEffect transition="in" filter="fade">
                                      <p:cBhvr>
                                        <p:cTn id="20" dur="1000"/>
                                        <p:tgtEl>
                                          <p:spTgt spid="11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11"/>
                                        </p:tgtEl>
                                        <p:attrNameLst>
                                          <p:attrName>style.visibility</p:attrName>
                                        </p:attrNameLst>
                                      </p:cBhvr>
                                      <p:to>
                                        <p:strVal val="visible"/>
                                      </p:to>
                                    </p:set>
                                    <p:animEffect transition="in" filter="fade">
                                      <p:cBhvr>
                                        <p:cTn id="25" dur="1000"/>
                                        <p:tgtEl>
                                          <p:spTgt spid="111"/>
                                        </p:tgtEl>
                                      </p:cBhvr>
                                    </p:animEffect>
                                  </p:childTnLst>
                                </p:cTn>
                              </p:par>
                              <p:par>
                                <p:cTn id="26" presetID="10" presetClass="entr" presetSubtype="0" fill="hold" nodeType="withEffect">
                                  <p:stCondLst>
                                    <p:cond delay="0"/>
                                  </p:stCondLst>
                                  <p:childTnLst>
                                    <p:set>
                                      <p:cBhvr>
                                        <p:cTn id="27" dur="1" fill="hold">
                                          <p:stCondLst>
                                            <p:cond delay="0"/>
                                          </p:stCondLst>
                                        </p:cTn>
                                        <p:tgtEl>
                                          <p:spTgt spid="114"/>
                                        </p:tgtEl>
                                        <p:attrNameLst>
                                          <p:attrName>style.visibility</p:attrName>
                                        </p:attrNameLst>
                                      </p:cBhvr>
                                      <p:to>
                                        <p:strVal val="visible"/>
                                      </p:to>
                                    </p:set>
                                    <p:animEffect transition="in" filter="fade">
                                      <p:cBhvr>
                                        <p:cTn id="28" dur="1000"/>
                                        <p:tgtEl>
                                          <p:spTgt spid="114"/>
                                        </p:tgtEl>
                                      </p:cBhvr>
                                    </p:animEffect>
                                  </p:childTnLst>
                                </p:cTn>
                              </p:par>
                              <p:par>
                                <p:cTn id="29" presetID="10" presetClass="entr" presetSubtype="0" fill="hold" nodeType="withEffect">
                                  <p:stCondLst>
                                    <p:cond delay="0"/>
                                  </p:stCondLst>
                                  <p:childTnLst>
                                    <p:set>
                                      <p:cBhvr>
                                        <p:cTn id="30" dur="1" fill="hold">
                                          <p:stCondLst>
                                            <p:cond delay="0"/>
                                          </p:stCondLst>
                                        </p:cTn>
                                        <p:tgtEl>
                                          <p:spTgt spid="113"/>
                                        </p:tgtEl>
                                        <p:attrNameLst>
                                          <p:attrName>style.visibility</p:attrName>
                                        </p:attrNameLst>
                                      </p:cBhvr>
                                      <p:to>
                                        <p:strVal val="visible"/>
                                      </p:to>
                                    </p:set>
                                    <p:animEffect transition="in" filter="fade">
                                      <p:cBhvr>
                                        <p:cTn id="31" dur="1000"/>
                                        <p:tgtEl>
                                          <p:spTgt spid="11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21" name="Shape 121"/>
        <p:cNvGrpSpPr/>
        <p:nvPr/>
      </p:nvGrpSpPr>
      <p:grpSpPr>
        <a:xfrm>
          <a:off x="0" y="0"/>
          <a:ext cx="0" cy="0"/>
          <a:chOff x="0" y="0"/>
          <a:chExt cx="0" cy="0"/>
        </a:xfrm>
      </p:grpSpPr>
      <p:sp>
        <p:nvSpPr>
          <p:cNvPr id="122" name="Google Shape;122;p17"/>
          <p:cNvSpPr txBox="1"/>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Data Visualisation Tool: OECD data in NZ</a:t>
            </a:r>
            <a:endParaRPr lang="en-GB"/>
          </a:p>
        </p:txBody>
      </p:sp>
      <p:pic>
        <p:nvPicPr>
          <p:cNvPr id="123" name="Google Shape;123;p17"/>
          <p:cNvPicPr preferRelativeResize="0"/>
          <p:nvPr/>
        </p:nvPicPr>
        <p:blipFill>
          <a:blip r:embed="rId1"/>
          <a:stretch>
            <a:fillRect/>
          </a:stretch>
        </p:blipFill>
        <p:spPr>
          <a:xfrm>
            <a:off x="400300" y="1627063"/>
            <a:ext cx="4171698" cy="2346575"/>
          </a:xfrm>
          <a:prstGeom prst="rect">
            <a:avLst/>
          </a:prstGeom>
          <a:noFill/>
          <a:ln>
            <a:noFill/>
          </a:ln>
        </p:spPr>
      </p:pic>
      <p:pic>
        <p:nvPicPr>
          <p:cNvPr id="124" name="Google Shape;124;p17"/>
          <p:cNvPicPr preferRelativeResize="0"/>
          <p:nvPr/>
        </p:nvPicPr>
        <p:blipFill>
          <a:blip r:embed="rId2"/>
          <a:stretch>
            <a:fillRect/>
          </a:stretch>
        </p:blipFill>
        <p:spPr>
          <a:xfrm>
            <a:off x="4660600" y="1627063"/>
            <a:ext cx="4171700" cy="23465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3"/>
                                        </p:tgtEl>
                                        <p:attrNameLst>
                                          <p:attrName>style.visibility</p:attrName>
                                        </p:attrNameLst>
                                      </p:cBhvr>
                                      <p:to>
                                        <p:strVal val="visible"/>
                                      </p:to>
                                    </p:set>
                                    <p:animEffect transition="in" filter="fade">
                                      <p:cBhvr>
                                        <p:cTn id="7" dur="1000"/>
                                        <p:tgtEl>
                                          <p:spTgt spid="1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4"/>
                                        </p:tgtEl>
                                        <p:attrNameLst>
                                          <p:attrName>style.visibility</p:attrName>
                                        </p:attrNameLst>
                                      </p:cBhvr>
                                      <p:to>
                                        <p:strVal val="visible"/>
                                      </p:to>
                                    </p:set>
                                    <p:animEffect transition="in" filter="fade">
                                      <p:cBhvr>
                                        <p:cTn id="12" dur="1000"/>
                                        <p:tgtEl>
                                          <p:spTgt spid="12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28" name="Shape 128"/>
        <p:cNvGrpSpPr/>
        <p:nvPr/>
      </p:nvGrpSpPr>
      <p:grpSpPr>
        <a:xfrm>
          <a:off x="0" y="0"/>
          <a:ext cx="0" cy="0"/>
          <a:chOff x="0" y="0"/>
          <a:chExt cx="0" cy="0"/>
        </a:xfrm>
      </p:grpSpPr>
      <p:sp>
        <p:nvSpPr>
          <p:cNvPr id="129" name="Google Shape;129;p18"/>
          <p:cNvSpPr txBox="1"/>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Data Visualisation Tool: OECD data in NZ</a:t>
            </a:r>
            <a:endParaRPr lang="en-GB"/>
          </a:p>
        </p:txBody>
      </p:sp>
      <p:pic>
        <p:nvPicPr>
          <p:cNvPr id="130" name="Google Shape;130;p18"/>
          <p:cNvPicPr preferRelativeResize="0"/>
          <p:nvPr/>
        </p:nvPicPr>
        <p:blipFill>
          <a:blip r:embed="rId1"/>
          <a:stretch>
            <a:fillRect/>
          </a:stretch>
        </p:blipFill>
        <p:spPr>
          <a:xfrm>
            <a:off x="2637675" y="1152425"/>
            <a:ext cx="3868650" cy="3016326"/>
          </a:xfrm>
          <a:prstGeom prst="rect">
            <a:avLst/>
          </a:prstGeom>
          <a:noFill/>
          <a:ln>
            <a:noFill/>
          </a:ln>
        </p:spPr>
      </p:pic>
      <p:sp>
        <p:nvSpPr>
          <p:cNvPr id="131" name="Google Shape;131;p18"/>
          <p:cNvSpPr txBox="1"/>
          <p:nvPr>
            <p:ph type="body" idx="1"/>
          </p:nvPr>
        </p:nvSpPr>
        <p:spPr>
          <a:xfrm>
            <a:off x="2135850" y="4300950"/>
            <a:ext cx="4872300" cy="521700"/>
          </a:xfrm>
          <a:prstGeom prst="rect">
            <a:avLst/>
          </a:prstGeom>
          <a:solidFill>
            <a:srgbClr val="CFE2F3"/>
          </a:solidFill>
          <a:ln w="9525" cap="flat" cmpd="sng">
            <a:solidFill>
              <a:srgbClr val="073763"/>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1600"/>
              </a:spcAft>
              <a:buNone/>
            </a:pPr>
            <a:r>
              <a:rPr lang="en-GB" b="1">
                <a:solidFill>
                  <a:srgbClr val="073763"/>
                </a:solidFill>
              </a:rPr>
              <a:t>https://www.sdg.org.nz/datavis/</a:t>
            </a:r>
            <a:endParaRPr b="1">
              <a:solidFill>
                <a:srgbClr val="073763"/>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0"/>
                                        </p:tgtEl>
                                        <p:attrNameLst>
                                          <p:attrName>style.visibility</p:attrName>
                                        </p:attrNameLst>
                                      </p:cBhvr>
                                      <p:to>
                                        <p:strVal val="visible"/>
                                      </p:to>
                                    </p:set>
                                    <p:animEffect transition="in" filter="fade">
                                      <p:cBhvr>
                                        <p:cTn id="7" dur="1000"/>
                                        <p:tgtEl>
                                          <p:spTgt spid="130"/>
                                        </p:tgtEl>
                                      </p:cBhvr>
                                    </p:animEffect>
                                  </p:childTnLst>
                                </p:cTn>
                              </p:par>
                              <p:par>
                                <p:cTn id="8" presetID="10" presetClass="entr" presetSubtype="0" fill="hold" nodeType="withEffect">
                                  <p:stCondLst>
                                    <p:cond delay="0"/>
                                  </p:stCondLst>
                                  <p:childTnLst>
                                    <p:set>
                                      <p:cBhvr>
                                        <p:cTn id="9" dur="1" fill="hold">
                                          <p:stCondLst>
                                            <p:cond delay="0"/>
                                          </p:stCondLst>
                                        </p:cTn>
                                        <p:tgtEl>
                                          <p:spTgt spid="131"/>
                                        </p:tgtEl>
                                        <p:attrNameLst>
                                          <p:attrName>style.visibility</p:attrName>
                                        </p:attrNameLst>
                                      </p:cBhvr>
                                      <p:to>
                                        <p:strVal val="visible"/>
                                      </p:to>
                                    </p:set>
                                    <p:animEffect transition="in" filter="fade">
                                      <p:cBhvr>
                                        <p:cTn id="10" dur="1000"/>
                                        <p:tgtEl>
                                          <p:spTgt spid="13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35" name="Shape 135"/>
        <p:cNvGrpSpPr/>
        <p:nvPr/>
      </p:nvGrpSpPr>
      <p:grpSpPr>
        <a:xfrm>
          <a:off x="0" y="0"/>
          <a:ext cx="0" cy="0"/>
          <a:chOff x="0" y="0"/>
          <a:chExt cx="0" cy="0"/>
        </a:xfrm>
      </p:grpSpPr>
      <p:sp>
        <p:nvSpPr>
          <p:cNvPr id="136" name="Google Shape;136;p19"/>
          <p:cNvSpPr txBox="1"/>
          <p:nvPr>
            <p:ph type="body" idx="1"/>
          </p:nvPr>
        </p:nvSpPr>
        <p:spPr>
          <a:xfrm>
            <a:off x="3378842" y="675025"/>
            <a:ext cx="2648700" cy="507600"/>
          </a:xfrm>
          <a:prstGeom prst="rect">
            <a:avLst/>
          </a:prstGeom>
          <a:ln>
            <a:noFill/>
          </a:ln>
        </p:spPr>
        <p:txBody>
          <a:bodyPr spcFirstLastPara="1" wrap="square" lIns="91425" tIns="91425" rIns="91425" bIns="91425" anchor="t" anchorCtr="0">
            <a:noAutofit/>
          </a:bodyPr>
          <a:lstStyle/>
          <a:p>
            <a:pPr marL="0" lvl="0" indent="0" algn="ctr" rtl="0">
              <a:spcBef>
                <a:spcPts val="0"/>
              </a:spcBef>
              <a:spcAft>
                <a:spcPts val="1600"/>
              </a:spcAft>
              <a:buNone/>
            </a:pPr>
            <a:r>
              <a:rPr lang="en-GB" sz="2400" i="1">
                <a:solidFill>
                  <a:srgbClr val="32C94A"/>
                </a:solidFill>
              </a:rPr>
              <a:t>Collaboration</a:t>
            </a:r>
            <a:endParaRPr sz="2400" i="1">
              <a:solidFill>
                <a:srgbClr val="32C94A"/>
              </a:solidFill>
            </a:endParaRPr>
          </a:p>
        </p:txBody>
      </p:sp>
      <p:sp>
        <p:nvSpPr>
          <p:cNvPr id="137" name="Google Shape;137;p19"/>
          <p:cNvSpPr/>
          <p:nvPr/>
        </p:nvSpPr>
        <p:spPr>
          <a:xfrm>
            <a:off x="3308750" y="1264225"/>
            <a:ext cx="2658000" cy="2609100"/>
          </a:xfrm>
          <a:prstGeom prst="ellipse">
            <a:avLst/>
          </a:prstGeom>
          <a:solidFill>
            <a:srgbClr val="FFD966"/>
          </a:solidFill>
          <a:ln w="19050"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8" name="Google Shape;138;p19"/>
          <p:cNvSpPr/>
          <p:nvPr/>
        </p:nvSpPr>
        <p:spPr>
          <a:xfrm>
            <a:off x="3548950" y="1264225"/>
            <a:ext cx="2161500" cy="2008200"/>
          </a:xfrm>
          <a:prstGeom prst="triangle">
            <a:avLst>
              <a:gd name="adj" fmla="val 50000"/>
            </a:avLst>
          </a:prstGeom>
          <a:solidFill>
            <a:srgbClr val="FFFFFF"/>
          </a:solidFill>
          <a:ln w="19050"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9" name="Google Shape;139;p19"/>
          <p:cNvSpPr txBox="1"/>
          <p:nvPr>
            <p:ph type="body" idx="1"/>
          </p:nvPr>
        </p:nvSpPr>
        <p:spPr>
          <a:xfrm>
            <a:off x="5259261" y="3073806"/>
            <a:ext cx="2648700" cy="507600"/>
          </a:xfrm>
          <a:prstGeom prst="rect">
            <a:avLst/>
          </a:prstGeom>
          <a:ln>
            <a:noFill/>
          </a:ln>
        </p:spPr>
        <p:txBody>
          <a:bodyPr spcFirstLastPara="1" wrap="square" lIns="91425" tIns="91425" rIns="91425" bIns="91425" anchor="t" anchorCtr="0">
            <a:noAutofit/>
          </a:bodyPr>
          <a:lstStyle/>
          <a:p>
            <a:pPr marL="0" lvl="0" indent="0" algn="ctr" rtl="0">
              <a:spcBef>
                <a:spcPts val="0"/>
              </a:spcBef>
              <a:spcAft>
                <a:spcPts val="1600"/>
              </a:spcAft>
              <a:buNone/>
            </a:pPr>
            <a:r>
              <a:rPr lang="en-GB" sz="2400" i="1">
                <a:solidFill>
                  <a:srgbClr val="FF0000"/>
                </a:solidFill>
              </a:rPr>
              <a:t>Education</a:t>
            </a:r>
            <a:endParaRPr sz="2400" i="1">
              <a:solidFill>
                <a:srgbClr val="FF0000"/>
              </a:solidFill>
            </a:endParaRPr>
          </a:p>
        </p:txBody>
      </p:sp>
      <p:sp>
        <p:nvSpPr>
          <p:cNvPr id="140" name="Google Shape;140;p19"/>
          <p:cNvSpPr txBox="1"/>
          <p:nvPr>
            <p:ph type="body" idx="1"/>
          </p:nvPr>
        </p:nvSpPr>
        <p:spPr>
          <a:xfrm rot="389">
            <a:off x="1205050" y="3073805"/>
            <a:ext cx="2648700" cy="507600"/>
          </a:xfrm>
          <a:prstGeom prst="rect">
            <a:avLst/>
          </a:prstGeom>
          <a:ln>
            <a:noFill/>
          </a:ln>
        </p:spPr>
        <p:txBody>
          <a:bodyPr spcFirstLastPara="1" wrap="square" lIns="91425" tIns="91425" rIns="91425" bIns="91425" anchor="t" anchorCtr="0">
            <a:noAutofit/>
          </a:bodyPr>
          <a:lstStyle/>
          <a:p>
            <a:pPr marL="0" lvl="0" indent="0" algn="ctr" rtl="0">
              <a:spcBef>
                <a:spcPts val="0"/>
              </a:spcBef>
              <a:spcAft>
                <a:spcPts val="1600"/>
              </a:spcAft>
              <a:buNone/>
            </a:pPr>
            <a:r>
              <a:rPr lang="en-GB" sz="2400" i="1">
                <a:solidFill>
                  <a:srgbClr val="1155CC"/>
                </a:solidFill>
              </a:rPr>
              <a:t>Engagement</a:t>
            </a:r>
            <a:endParaRPr sz="2400" i="1">
              <a:solidFill>
                <a:srgbClr val="1155CC"/>
              </a:solidFill>
            </a:endParaRPr>
          </a:p>
        </p:txBody>
      </p:sp>
      <p:cxnSp>
        <p:nvCxnSpPr>
          <p:cNvPr id="141" name="Google Shape;141;p19"/>
          <p:cNvCxnSpPr/>
          <p:nvPr/>
        </p:nvCxnSpPr>
        <p:spPr>
          <a:xfrm rot="10800000" flipH="1">
            <a:off x="5731200" y="89675"/>
            <a:ext cx="1740300" cy="1729200"/>
          </a:xfrm>
          <a:prstGeom prst="straightConnector1">
            <a:avLst/>
          </a:prstGeom>
          <a:noFill/>
          <a:ln w="19050" cap="flat" cmpd="sng">
            <a:solidFill>
              <a:srgbClr val="073763"/>
            </a:solidFill>
            <a:prstDash val="solid"/>
            <a:round/>
            <a:headEnd type="none" w="med" len="med"/>
            <a:tailEnd type="none" w="med" len="med"/>
          </a:ln>
        </p:spPr>
      </p:cxnSp>
      <p:cxnSp>
        <p:nvCxnSpPr>
          <p:cNvPr id="142" name="Google Shape;142;p19"/>
          <p:cNvCxnSpPr/>
          <p:nvPr/>
        </p:nvCxnSpPr>
        <p:spPr>
          <a:xfrm rot="10800000">
            <a:off x="1787944" y="89748"/>
            <a:ext cx="1761000" cy="1749900"/>
          </a:xfrm>
          <a:prstGeom prst="straightConnector1">
            <a:avLst/>
          </a:prstGeom>
          <a:noFill/>
          <a:ln w="19050" cap="flat" cmpd="sng">
            <a:solidFill>
              <a:srgbClr val="073763"/>
            </a:solidFill>
            <a:prstDash val="solid"/>
            <a:round/>
            <a:headEnd type="none" w="med" len="med"/>
            <a:tailEnd type="none" w="med" len="med"/>
          </a:ln>
        </p:spPr>
      </p:cxnSp>
      <p:cxnSp>
        <p:nvCxnSpPr>
          <p:cNvPr id="143" name="Google Shape;143;p19"/>
          <p:cNvCxnSpPr/>
          <p:nvPr/>
        </p:nvCxnSpPr>
        <p:spPr>
          <a:xfrm flipH="1">
            <a:off x="4636071" y="3878716"/>
            <a:ext cx="6300" cy="1119300"/>
          </a:xfrm>
          <a:prstGeom prst="straightConnector1">
            <a:avLst/>
          </a:prstGeom>
          <a:noFill/>
          <a:ln w="19050" cap="flat" cmpd="sng">
            <a:solidFill>
              <a:srgbClr val="073763"/>
            </a:solidFill>
            <a:prstDash val="solid"/>
            <a:round/>
            <a:headEnd type="none" w="med" len="med"/>
            <a:tailEnd type="none" w="med" len="med"/>
          </a:ln>
        </p:spPr>
      </p:cxnSp>
      <p:sp>
        <p:nvSpPr>
          <p:cNvPr id="144" name="Google Shape;144;p19"/>
          <p:cNvSpPr txBox="1"/>
          <p:nvPr>
            <p:ph type="body" idx="1"/>
          </p:nvPr>
        </p:nvSpPr>
        <p:spPr>
          <a:xfrm rot="2689784">
            <a:off x="1712165" y="714018"/>
            <a:ext cx="1784675" cy="375263"/>
          </a:xfrm>
          <a:prstGeom prst="rect">
            <a:avLst/>
          </a:prstGeom>
          <a:solidFill>
            <a:srgbClr val="FFFFFF"/>
          </a:solidFill>
        </p:spPr>
        <p:txBody>
          <a:bodyPr spcFirstLastPara="1" wrap="square" lIns="91425" tIns="91425" rIns="91425" bIns="91425" anchor="t" anchorCtr="0">
            <a:noAutofit/>
          </a:bodyPr>
          <a:lstStyle/>
          <a:p>
            <a:pPr marL="0" lvl="0" indent="0" algn="ctr" rtl="0">
              <a:spcBef>
                <a:spcPts val="0"/>
              </a:spcBef>
              <a:spcAft>
                <a:spcPts val="1600"/>
              </a:spcAft>
              <a:buNone/>
            </a:pPr>
            <a:r>
              <a:rPr lang="en-GB" sz="1200" b="1" i="1">
                <a:solidFill>
                  <a:srgbClr val="073763"/>
                </a:solidFill>
              </a:rPr>
              <a:t>Agile Methodologies</a:t>
            </a:r>
            <a:endParaRPr sz="1200" b="1" i="1">
              <a:solidFill>
                <a:srgbClr val="073763"/>
              </a:solidFill>
            </a:endParaRPr>
          </a:p>
        </p:txBody>
      </p:sp>
      <p:sp>
        <p:nvSpPr>
          <p:cNvPr id="145" name="Google Shape;145;p19"/>
          <p:cNvSpPr txBox="1"/>
          <p:nvPr>
            <p:ph type="body" idx="1"/>
          </p:nvPr>
        </p:nvSpPr>
        <p:spPr>
          <a:xfrm rot="-2689876">
            <a:off x="5760126" y="620533"/>
            <a:ext cx="1800797" cy="549637"/>
          </a:xfrm>
          <a:prstGeom prst="rect">
            <a:avLst/>
          </a:prstGeom>
          <a:solidFill>
            <a:srgbClr val="FFFFFF"/>
          </a:solidFill>
        </p:spPr>
        <p:txBody>
          <a:bodyPr spcFirstLastPara="1" wrap="square" lIns="91425" tIns="91425" rIns="91425" bIns="91425" anchor="t" anchorCtr="0">
            <a:noAutofit/>
          </a:bodyPr>
          <a:lstStyle/>
          <a:p>
            <a:pPr marL="0" lvl="0" indent="0" algn="ctr" rtl="0">
              <a:spcBef>
                <a:spcPts val="0"/>
              </a:spcBef>
              <a:spcAft>
                <a:spcPts val="1600"/>
              </a:spcAft>
              <a:buNone/>
            </a:pPr>
            <a:r>
              <a:rPr lang="en-GB" sz="1200" b="1" i="1">
                <a:solidFill>
                  <a:srgbClr val="073763"/>
                </a:solidFill>
              </a:rPr>
              <a:t>Evidence-Based </a:t>
            </a:r>
            <a:br>
              <a:rPr lang="en-GB" sz="1200" b="1" i="1">
                <a:solidFill>
                  <a:srgbClr val="073763"/>
                </a:solidFill>
              </a:rPr>
            </a:br>
            <a:r>
              <a:rPr lang="en-GB" sz="1200" b="1" i="1">
                <a:solidFill>
                  <a:srgbClr val="073763"/>
                </a:solidFill>
              </a:rPr>
              <a:t>SDG Implementation</a:t>
            </a:r>
            <a:endParaRPr sz="1200" b="1" i="1">
              <a:solidFill>
                <a:srgbClr val="073763"/>
              </a:solidFill>
            </a:endParaRPr>
          </a:p>
        </p:txBody>
      </p:sp>
      <p:sp>
        <p:nvSpPr>
          <p:cNvPr id="146" name="Google Shape;146;p19"/>
          <p:cNvSpPr txBox="1"/>
          <p:nvPr>
            <p:ph type="body" idx="1"/>
          </p:nvPr>
        </p:nvSpPr>
        <p:spPr>
          <a:xfrm>
            <a:off x="4072212" y="4191148"/>
            <a:ext cx="1112400" cy="529800"/>
          </a:xfrm>
          <a:prstGeom prst="rect">
            <a:avLst/>
          </a:prstGeom>
          <a:solidFill>
            <a:srgbClr val="FFFFFF"/>
          </a:solidFill>
        </p:spPr>
        <p:txBody>
          <a:bodyPr spcFirstLastPara="1" wrap="square" lIns="91425" tIns="91425" rIns="91425" bIns="91425" anchor="t" anchorCtr="0">
            <a:noAutofit/>
          </a:bodyPr>
          <a:lstStyle/>
          <a:p>
            <a:pPr marL="0" lvl="0" indent="0" algn="ctr" rtl="0">
              <a:spcBef>
                <a:spcPts val="0"/>
              </a:spcBef>
              <a:spcAft>
                <a:spcPts val="1600"/>
              </a:spcAft>
              <a:buNone/>
            </a:pPr>
            <a:r>
              <a:rPr lang="en-GB" sz="1200" b="1" i="1">
                <a:solidFill>
                  <a:srgbClr val="073763"/>
                </a:solidFill>
              </a:rPr>
              <a:t>Influencing Public Policy</a:t>
            </a:r>
            <a:endParaRPr sz="1200" b="1" i="1">
              <a:solidFill>
                <a:srgbClr val="073763"/>
              </a:solidFill>
            </a:endParaRPr>
          </a:p>
        </p:txBody>
      </p:sp>
      <p:sp>
        <p:nvSpPr>
          <p:cNvPr id="147" name="Google Shape;147;p19"/>
          <p:cNvSpPr txBox="1"/>
          <p:nvPr>
            <p:ph type="body" idx="1"/>
          </p:nvPr>
        </p:nvSpPr>
        <p:spPr>
          <a:xfrm rot="2269">
            <a:off x="3958499" y="3242630"/>
            <a:ext cx="1363800" cy="542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sz="1200" b="1" i="1">
                <a:solidFill>
                  <a:srgbClr val="073763"/>
                </a:solidFill>
              </a:rPr>
              <a:t>Quantitative Analysis</a:t>
            </a:r>
            <a:endParaRPr sz="1200" b="1" i="1">
              <a:solidFill>
                <a:srgbClr val="073763"/>
              </a:solidFill>
            </a:endParaRPr>
          </a:p>
          <a:p>
            <a:pPr marL="0" lvl="0" indent="0" algn="ctr" rtl="0">
              <a:spcBef>
                <a:spcPts val="1600"/>
              </a:spcBef>
              <a:spcAft>
                <a:spcPts val="1600"/>
              </a:spcAft>
              <a:buNone/>
            </a:pPr>
            <a:endParaRPr sz="1200" b="1" i="1">
              <a:solidFill>
                <a:srgbClr val="073763"/>
              </a:solidFill>
            </a:endParaRPr>
          </a:p>
        </p:txBody>
      </p:sp>
      <p:pic>
        <p:nvPicPr>
          <p:cNvPr id="148" name="Google Shape;148;p19"/>
          <p:cNvPicPr preferRelativeResize="0"/>
          <p:nvPr/>
        </p:nvPicPr>
        <p:blipFill>
          <a:blip r:embed="rId1"/>
          <a:stretch>
            <a:fillRect/>
          </a:stretch>
        </p:blipFill>
        <p:spPr>
          <a:xfrm>
            <a:off x="4368489" y="1839662"/>
            <a:ext cx="519818" cy="497700"/>
          </a:xfrm>
          <a:prstGeom prst="rect">
            <a:avLst/>
          </a:prstGeom>
          <a:noFill/>
          <a:ln>
            <a:noFill/>
          </a:ln>
        </p:spPr>
      </p:pic>
      <p:sp>
        <p:nvSpPr>
          <p:cNvPr id="149" name="Google Shape;149;p19"/>
          <p:cNvSpPr txBox="1"/>
          <p:nvPr>
            <p:ph type="body" idx="1"/>
          </p:nvPr>
        </p:nvSpPr>
        <p:spPr>
          <a:xfrm>
            <a:off x="3828000" y="2252425"/>
            <a:ext cx="1600800" cy="507600"/>
          </a:xfrm>
          <a:prstGeom prst="rect">
            <a:avLst/>
          </a:prstGeom>
          <a:ln>
            <a:noFill/>
          </a:ln>
        </p:spPr>
        <p:txBody>
          <a:bodyPr spcFirstLastPara="1" wrap="square" lIns="91425" tIns="91425" rIns="91425" bIns="91425" anchor="t" anchorCtr="0">
            <a:noAutofit/>
          </a:bodyPr>
          <a:lstStyle/>
          <a:p>
            <a:pPr marL="0" lvl="0" indent="0" algn="ctr" rtl="0">
              <a:spcBef>
                <a:spcPts val="0"/>
              </a:spcBef>
              <a:spcAft>
                <a:spcPts val="1600"/>
              </a:spcAft>
              <a:buNone/>
            </a:pPr>
            <a:r>
              <a:rPr lang="en-GB" sz="1600" b="1">
                <a:solidFill>
                  <a:schemeClr val="accent1"/>
                </a:solidFill>
              </a:rPr>
              <a:t>SDG.org.nz</a:t>
            </a:r>
            <a:endParaRPr sz="1600" b="1">
              <a:solidFill>
                <a:schemeClr val="accent1"/>
              </a:solidFill>
            </a:endParaRPr>
          </a:p>
        </p:txBody>
      </p:sp>
      <p:pic>
        <p:nvPicPr>
          <p:cNvPr id="150" name="Google Shape;150;p19"/>
          <p:cNvPicPr preferRelativeResize="0"/>
          <p:nvPr/>
        </p:nvPicPr>
        <p:blipFill>
          <a:blip r:embed="rId2"/>
          <a:stretch>
            <a:fillRect/>
          </a:stretch>
        </p:blipFill>
        <p:spPr>
          <a:xfrm>
            <a:off x="4334708" y="2653935"/>
            <a:ext cx="519800" cy="512040"/>
          </a:xfrm>
          <a:prstGeom prst="rect">
            <a:avLst/>
          </a:prstGeom>
          <a:noFill/>
          <a:ln>
            <a:noFill/>
          </a:ln>
        </p:spPr>
      </p:pic>
      <p:pic>
        <p:nvPicPr>
          <p:cNvPr id="151" name="Google Shape;151;p19"/>
          <p:cNvPicPr preferRelativeResize="0"/>
          <p:nvPr/>
        </p:nvPicPr>
        <p:blipFill rotWithShape="1">
          <a:blip r:embed="rId3"/>
          <a:srcRect l="7615" t="44144" r="8053" b="19663"/>
          <a:stretch>
            <a:fillRect/>
          </a:stretch>
        </p:blipFill>
        <p:spPr>
          <a:xfrm>
            <a:off x="3751600" y="66899"/>
            <a:ext cx="1903200" cy="68197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7"/>
                                        </p:tgtEl>
                                        <p:attrNameLst>
                                          <p:attrName>style.visibility</p:attrName>
                                        </p:attrNameLst>
                                      </p:cBhvr>
                                      <p:to>
                                        <p:strVal val="visible"/>
                                      </p:to>
                                    </p:set>
                                    <p:animEffect transition="in" filter="fade">
                                      <p:cBhvr>
                                        <p:cTn id="7" dur="1000"/>
                                        <p:tgtEl>
                                          <p:spTgt spid="137"/>
                                        </p:tgtEl>
                                      </p:cBhvr>
                                    </p:animEffect>
                                  </p:childTnLst>
                                </p:cTn>
                              </p:par>
                              <p:par>
                                <p:cTn id="8" presetID="10" presetClass="entr" presetSubtype="0" fill="hold" nodeType="withEffect">
                                  <p:stCondLst>
                                    <p:cond delay="0"/>
                                  </p:stCondLst>
                                  <p:childTnLst>
                                    <p:set>
                                      <p:cBhvr>
                                        <p:cTn id="9" dur="1" fill="hold">
                                          <p:stCondLst>
                                            <p:cond delay="0"/>
                                          </p:stCondLst>
                                        </p:cTn>
                                        <p:tgtEl>
                                          <p:spTgt spid="142"/>
                                        </p:tgtEl>
                                        <p:attrNameLst>
                                          <p:attrName>style.visibility</p:attrName>
                                        </p:attrNameLst>
                                      </p:cBhvr>
                                      <p:to>
                                        <p:strVal val="visible"/>
                                      </p:to>
                                    </p:set>
                                    <p:animEffect transition="in" filter="fade">
                                      <p:cBhvr>
                                        <p:cTn id="10" dur="1000"/>
                                        <p:tgtEl>
                                          <p:spTgt spid="142"/>
                                        </p:tgtEl>
                                      </p:cBhvr>
                                    </p:animEffect>
                                  </p:childTnLst>
                                </p:cTn>
                              </p:par>
                              <p:par>
                                <p:cTn id="11" presetID="10" presetClass="entr" presetSubtype="0" fill="hold" nodeType="withEffect">
                                  <p:stCondLst>
                                    <p:cond delay="0"/>
                                  </p:stCondLst>
                                  <p:childTnLst>
                                    <p:set>
                                      <p:cBhvr>
                                        <p:cTn id="12" dur="1" fill="hold">
                                          <p:stCondLst>
                                            <p:cond delay="0"/>
                                          </p:stCondLst>
                                        </p:cTn>
                                        <p:tgtEl>
                                          <p:spTgt spid="141"/>
                                        </p:tgtEl>
                                        <p:attrNameLst>
                                          <p:attrName>style.visibility</p:attrName>
                                        </p:attrNameLst>
                                      </p:cBhvr>
                                      <p:to>
                                        <p:strVal val="visible"/>
                                      </p:to>
                                    </p:set>
                                    <p:animEffect transition="in" filter="fade">
                                      <p:cBhvr>
                                        <p:cTn id="13" dur="1000"/>
                                        <p:tgtEl>
                                          <p:spTgt spid="141"/>
                                        </p:tgtEl>
                                      </p:cBhvr>
                                    </p:animEffect>
                                  </p:childTnLst>
                                </p:cTn>
                              </p:par>
                              <p:par>
                                <p:cTn id="14" presetID="10" presetClass="entr" presetSubtype="0" fill="hold" nodeType="withEffect">
                                  <p:stCondLst>
                                    <p:cond delay="0"/>
                                  </p:stCondLst>
                                  <p:childTnLst>
                                    <p:set>
                                      <p:cBhvr>
                                        <p:cTn id="15" dur="1" fill="hold">
                                          <p:stCondLst>
                                            <p:cond delay="0"/>
                                          </p:stCondLst>
                                        </p:cTn>
                                        <p:tgtEl>
                                          <p:spTgt spid="143"/>
                                        </p:tgtEl>
                                        <p:attrNameLst>
                                          <p:attrName>style.visibility</p:attrName>
                                        </p:attrNameLst>
                                      </p:cBhvr>
                                      <p:to>
                                        <p:strVal val="visible"/>
                                      </p:to>
                                    </p:set>
                                    <p:animEffect transition="in" filter="fade">
                                      <p:cBhvr>
                                        <p:cTn id="16" dur="1000"/>
                                        <p:tgtEl>
                                          <p:spTgt spid="143"/>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44"/>
                                        </p:tgtEl>
                                        <p:attrNameLst>
                                          <p:attrName>style.visibility</p:attrName>
                                        </p:attrNameLst>
                                      </p:cBhvr>
                                      <p:to>
                                        <p:strVal val="visible"/>
                                      </p:to>
                                    </p:set>
                                    <p:animEffect transition="in" filter="fade">
                                      <p:cBhvr>
                                        <p:cTn id="21" dur="1000"/>
                                        <p:tgtEl>
                                          <p:spTgt spid="144"/>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fade">
                                      <p:cBhvr>
                                        <p:cTn id="26" dur="1000"/>
                                        <p:tgtEl>
                                          <p:spTgt spid="145"/>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46"/>
                                        </p:tgtEl>
                                        <p:attrNameLst>
                                          <p:attrName>style.visibility</p:attrName>
                                        </p:attrNameLst>
                                      </p:cBhvr>
                                      <p:to>
                                        <p:strVal val="visible"/>
                                      </p:to>
                                    </p:set>
                                    <p:animEffect transition="in" filter="fade">
                                      <p:cBhvr>
                                        <p:cTn id="31" dur="1000"/>
                                        <p:tgtEl>
                                          <p:spTgt spid="146"/>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51"/>
                                        </p:tgtEl>
                                        <p:attrNameLst>
                                          <p:attrName>style.visibility</p:attrName>
                                        </p:attrNameLst>
                                      </p:cBhvr>
                                      <p:to>
                                        <p:strVal val="visible"/>
                                      </p:to>
                                    </p:set>
                                    <p:animEffect transition="in" filter="fade">
                                      <p:cBhvr>
                                        <p:cTn id="36" dur="1000"/>
                                        <p:tgtEl>
                                          <p:spTgt spid="15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55" name="Shape 155"/>
        <p:cNvGrpSpPr/>
        <p:nvPr/>
      </p:nvGrpSpPr>
      <p:grpSpPr>
        <a:xfrm>
          <a:off x="0" y="0"/>
          <a:ext cx="0" cy="0"/>
          <a:chOff x="0" y="0"/>
          <a:chExt cx="0" cy="0"/>
        </a:xfrm>
      </p:grpSpPr>
      <p:sp>
        <p:nvSpPr>
          <p:cNvPr id="156" name="Google Shape;156;p20"/>
          <p:cNvSpPr txBox="1"/>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The People’s Report</a:t>
            </a:r>
            <a:endParaRPr lang="en-GB"/>
          </a:p>
        </p:txBody>
      </p:sp>
      <p:sp>
        <p:nvSpPr>
          <p:cNvPr id="157" name="Google Shape;157;p20"/>
          <p:cNvSpPr txBox="1"/>
          <p:nvPr>
            <p:ph type="body" idx="1"/>
          </p:nvPr>
        </p:nvSpPr>
        <p:spPr>
          <a:xfrm>
            <a:off x="3814375" y="1194400"/>
            <a:ext cx="4872300" cy="2597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Alternate report on the SDGs from a civil society perspective</a:t>
            </a:r>
            <a:endParaRPr lang="en-GB"/>
          </a:p>
          <a:p>
            <a:pPr marL="457200" lvl="0" indent="-342900" algn="l" rtl="0">
              <a:spcBef>
                <a:spcPts val="1600"/>
              </a:spcBef>
              <a:spcAft>
                <a:spcPts val="0"/>
              </a:spcAft>
              <a:buSzPts val="1800"/>
              <a:buChar char="➢"/>
            </a:pPr>
            <a:r>
              <a:rPr lang="en-GB"/>
              <a:t>17 reports </a:t>
            </a:r>
            <a:endParaRPr lang="en-GB"/>
          </a:p>
          <a:p>
            <a:pPr marL="457200" lvl="0" indent="-342900" algn="l" rtl="0">
              <a:spcBef>
                <a:spcPts val="0"/>
              </a:spcBef>
              <a:spcAft>
                <a:spcPts val="0"/>
              </a:spcAft>
              <a:buSzPts val="1800"/>
              <a:buChar char="➢"/>
            </a:pPr>
            <a:r>
              <a:rPr lang="en-GB"/>
              <a:t>20 contributors</a:t>
            </a:r>
            <a:endParaRPr lang="en-GB"/>
          </a:p>
          <a:p>
            <a:pPr marL="0" lvl="0" indent="0" algn="l" rtl="0">
              <a:spcBef>
                <a:spcPts val="1600"/>
              </a:spcBef>
              <a:spcAft>
                <a:spcPts val="1600"/>
              </a:spcAft>
              <a:buNone/>
            </a:pPr>
            <a:r>
              <a:rPr lang="en-GB"/>
              <a:t>Individual or organisational perspectives on a particular goal or target</a:t>
            </a:r>
            <a:endParaRPr lang="en-GB"/>
          </a:p>
        </p:txBody>
      </p:sp>
      <p:pic>
        <p:nvPicPr>
          <p:cNvPr id="158" name="Google Shape;158;p20"/>
          <p:cNvPicPr preferRelativeResize="0"/>
          <p:nvPr/>
        </p:nvPicPr>
        <p:blipFill>
          <a:blip r:embed="rId1"/>
          <a:stretch>
            <a:fillRect/>
          </a:stretch>
        </p:blipFill>
        <p:spPr>
          <a:xfrm>
            <a:off x="862800" y="1194400"/>
            <a:ext cx="2525502" cy="3572376"/>
          </a:xfrm>
          <a:prstGeom prst="rect">
            <a:avLst/>
          </a:prstGeom>
          <a:noFill/>
          <a:ln>
            <a:noFill/>
          </a:ln>
        </p:spPr>
      </p:pic>
      <p:sp>
        <p:nvSpPr>
          <p:cNvPr id="159" name="Google Shape;159;p20"/>
          <p:cNvSpPr txBox="1"/>
          <p:nvPr>
            <p:ph type="body" idx="1"/>
          </p:nvPr>
        </p:nvSpPr>
        <p:spPr>
          <a:xfrm>
            <a:off x="3897050" y="4065025"/>
            <a:ext cx="4872300" cy="521700"/>
          </a:xfrm>
          <a:prstGeom prst="rect">
            <a:avLst/>
          </a:prstGeom>
          <a:solidFill>
            <a:srgbClr val="CFE2F3"/>
          </a:solidFill>
          <a:ln w="9525" cap="flat" cmpd="sng">
            <a:solidFill>
              <a:srgbClr val="073763"/>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1600"/>
              </a:spcAft>
              <a:buNone/>
            </a:pPr>
            <a:r>
              <a:rPr lang="en-GB" b="1">
                <a:solidFill>
                  <a:srgbClr val="073763"/>
                </a:solidFill>
              </a:rPr>
              <a:t>https://www.sdg.org.nz/peoples-report/</a:t>
            </a:r>
            <a:endParaRPr b="1">
              <a:solidFill>
                <a:srgbClr val="073763"/>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gtEl>
                                        <p:attrNameLst>
                                          <p:attrName>style.visibility</p:attrName>
                                        </p:attrNameLst>
                                      </p:cBhvr>
                                      <p:to>
                                        <p:strVal val="visible"/>
                                      </p:to>
                                    </p:set>
                                    <p:animEffect transition="in" filter="fade">
                                      <p:cBhvr>
                                        <p:cTn id="7" dur="1000"/>
                                        <p:tgtEl>
                                          <p:spTgt spid="158"/>
                                        </p:tgtEl>
                                      </p:cBhvr>
                                    </p:animEffect>
                                  </p:childTnLst>
                                </p:cTn>
                              </p:par>
                              <p:par>
                                <p:cTn id="8" presetID="10" presetClass="entr" presetSubtype="0" fill="hold" nodeType="withEffect">
                                  <p:stCondLst>
                                    <p:cond delay="0"/>
                                  </p:stCondLst>
                                  <p:childTnLst>
                                    <p:set>
                                      <p:cBhvr>
                                        <p:cTn id="9" dur="1" fill="hold">
                                          <p:stCondLst>
                                            <p:cond delay="0"/>
                                          </p:stCondLst>
                                        </p:cTn>
                                        <p:tgtEl>
                                          <p:spTgt spid="157"/>
                                        </p:tgtEl>
                                        <p:attrNameLst>
                                          <p:attrName>style.visibility</p:attrName>
                                        </p:attrNameLst>
                                      </p:cBhvr>
                                      <p:to>
                                        <p:strVal val="visible"/>
                                      </p:to>
                                    </p:set>
                                    <p:animEffect transition="in" filter="fade">
                                      <p:cBhvr>
                                        <p:cTn id="10" dur="1000"/>
                                        <p:tgtEl>
                                          <p:spTgt spid="157"/>
                                        </p:tgtEl>
                                      </p:cBhvr>
                                    </p:animEffect>
                                  </p:childTnLst>
                                </p:cTn>
                              </p:par>
                              <p:par>
                                <p:cTn id="11" presetID="10" presetClass="entr" presetSubtype="0" fill="hold" nodeType="withEffect">
                                  <p:stCondLst>
                                    <p:cond delay="0"/>
                                  </p:stCondLst>
                                  <p:childTnLst>
                                    <p:set>
                                      <p:cBhvr>
                                        <p:cTn id="12" dur="1" fill="hold">
                                          <p:stCondLst>
                                            <p:cond delay="0"/>
                                          </p:stCondLst>
                                        </p:cTn>
                                        <p:tgtEl>
                                          <p:spTgt spid="159"/>
                                        </p:tgtEl>
                                        <p:attrNameLst>
                                          <p:attrName>style.visibility</p:attrName>
                                        </p:attrNameLst>
                                      </p:cBhvr>
                                      <p:to>
                                        <p:strVal val="visible"/>
                                      </p:to>
                                    </p:set>
                                    <p:animEffect transition="in" filter="fade">
                                      <p:cBhvr>
                                        <p:cTn id="13" dur="1000"/>
                                        <p:tgtEl>
                                          <p:spTgt spid="15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63" name="Shape 163"/>
        <p:cNvGrpSpPr/>
        <p:nvPr/>
      </p:nvGrpSpPr>
      <p:grpSpPr>
        <a:xfrm>
          <a:off x="0" y="0"/>
          <a:ext cx="0" cy="0"/>
          <a:chOff x="0" y="0"/>
          <a:chExt cx="0" cy="0"/>
        </a:xfrm>
      </p:grpSpPr>
      <p:sp>
        <p:nvSpPr>
          <p:cNvPr id="164" name="Google Shape;164;p21"/>
          <p:cNvSpPr txBox="1"/>
          <p:nvPr>
            <p:ph type="body" idx="1"/>
          </p:nvPr>
        </p:nvSpPr>
        <p:spPr>
          <a:xfrm>
            <a:off x="3378842" y="675025"/>
            <a:ext cx="2648700" cy="507600"/>
          </a:xfrm>
          <a:prstGeom prst="rect">
            <a:avLst/>
          </a:prstGeom>
          <a:ln>
            <a:noFill/>
          </a:ln>
        </p:spPr>
        <p:txBody>
          <a:bodyPr spcFirstLastPara="1" wrap="square" lIns="91425" tIns="91425" rIns="91425" bIns="91425" anchor="t" anchorCtr="0">
            <a:noAutofit/>
          </a:bodyPr>
          <a:lstStyle/>
          <a:p>
            <a:pPr marL="0" lvl="0" indent="0" algn="ctr" rtl="0">
              <a:spcBef>
                <a:spcPts val="0"/>
              </a:spcBef>
              <a:spcAft>
                <a:spcPts val="1600"/>
              </a:spcAft>
              <a:buNone/>
            </a:pPr>
            <a:r>
              <a:rPr lang="en-GB" sz="2400" i="1">
                <a:solidFill>
                  <a:srgbClr val="32C94A"/>
                </a:solidFill>
              </a:rPr>
              <a:t>Collaboration</a:t>
            </a:r>
            <a:endParaRPr sz="2400" i="1">
              <a:solidFill>
                <a:srgbClr val="32C94A"/>
              </a:solidFill>
            </a:endParaRPr>
          </a:p>
        </p:txBody>
      </p:sp>
      <p:sp>
        <p:nvSpPr>
          <p:cNvPr id="165" name="Google Shape;165;p21"/>
          <p:cNvSpPr/>
          <p:nvPr/>
        </p:nvSpPr>
        <p:spPr>
          <a:xfrm>
            <a:off x="3308750" y="1264225"/>
            <a:ext cx="2658000" cy="2609100"/>
          </a:xfrm>
          <a:prstGeom prst="ellipse">
            <a:avLst/>
          </a:prstGeom>
          <a:solidFill>
            <a:srgbClr val="FFD966"/>
          </a:solidFill>
          <a:ln w="19050"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6" name="Google Shape;166;p21"/>
          <p:cNvSpPr/>
          <p:nvPr/>
        </p:nvSpPr>
        <p:spPr>
          <a:xfrm>
            <a:off x="3548950" y="1264225"/>
            <a:ext cx="2161500" cy="2008200"/>
          </a:xfrm>
          <a:prstGeom prst="triangle">
            <a:avLst>
              <a:gd name="adj" fmla="val 50000"/>
            </a:avLst>
          </a:prstGeom>
          <a:solidFill>
            <a:srgbClr val="FFFFFF"/>
          </a:solidFill>
          <a:ln w="19050"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7" name="Google Shape;167;p21"/>
          <p:cNvSpPr txBox="1"/>
          <p:nvPr>
            <p:ph type="body" idx="1"/>
          </p:nvPr>
        </p:nvSpPr>
        <p:spPr>
          <a:xfrm>
            <a:off x="5259261" y="3073806"/>
            <a:ext cx="2648700" cy="507600"/>
          </a:xfrm>
          <a:prstGeom prst="rect">
            <a:avLst/>
          </a:prstGeom>
          <a:ln>
            <a:noFill/>
          </a:ln>
        </p:spPr>
        <p:txBody>
          <a:bodyPr spcFirstLastPara="1" wrap="square" lIns="91425" tIns="91425" rIns="91425" bIns="91425" anchor="t" anchorCtr="0">
            <a:noAutofit/>
          </a:bodyPr>
          <a:lstStyle/>
          <a:p>
            <a:pPr marL="0" lvl="0" indent="0" algn="ctr" rtl="0">
              <a:spcBef>
                <a:spcPts val="0"/>
              </a:spcBef>
              <a:spcAft>
                <a:spcPts val="1600"/>
              </a:spcAft>
              <a:buNone/>
            </a:pPr>
            <a:r>
              <a:rPr lang="en-GB" sz="2400" i="1">
                <a:solidFill>
                  <a:srgbClr val="FF0000"/>
                </a:solidFill>
              </a:rPr>
              <a:t>Education</a:t>
            </a:r>
            <a:endParaRPr sz="2400" i="1">
              <a:solidFill>
                <a:srgbClr val="FF0000"/>
              </a:solidFill>
            </a:endParaRPr>
          </a:p>
        </p:txBody>
      </p:sp>
      <p:sp>
        <p:nvSpPr>
          <p:cNvPr id="168" name="Google Shape;168;p21"/>
          <p:cNvSpPr txBox="1"/>
          <p:nvPr>
            <p:ph type="body" idx="1"/>
          </p:nvPr>
        </p:nvSpPr>
        <p:spPr>
          <a:xfrm rot="389">
            <a:off x="1205050" y="3073805"/>
            <a:ext cx="2648700" cy="507600"/>
          </a:xfrm>
          <a:prstGeom prst="rect">
            <a:avLst/>
          </a:prstGeom>
          <a:ln>
            <a:noFill/>
          </a:ln>
        </p:spPr>
        <p:txBody>
          <a:bodyPr spcFirstLastPara="1" wrap="square" lIns="91425" tIns="91425" rIns="91425" bIns="91425" anchor="t" anchorCtr="0">
            <a:noAutofit/>
          </a:bodyPr>
          <a:lstStyle/>
          <a:p>
            <a:pPr marL="0" lvl="0" indent="0" algn="ctr" rtl="0">
              <a:spcBef>
                <a:spcPts val="0"/>
              </a:spcBef>
              <a:spcAft>
                <a:spcPts val="1600"/>
              </a:spcAft>
              <a:buNone/>
            </a:pPr>
            <a:r>
              <a:rPr lang="en-GB" sz="2400" i="1">
                <a:solidFill>
                  <a:srgbClr val="1155CC"/>
                </a:solidFill>
              </a:rPr>
              <a:t>Engagement</a:t>
            </a:r>
            <a:endParaRPr sz="2400" i="1">
              <a:solidFill>
                <a:srgbClr val="1155CC"/>
              </a:solidFill>
            </a:endParaRPr>
          </a:p>
        </p:txBody>
      </p:sp>
      <p:cxnSp>
        <p:nvCxnSpPr>
          <p:cNvPr id="169" name="Google Shape;169;p21"/>
          <p:cNvCxnSpPr/>
          <p:nvPr/>
        </p:nvCxnSpPr>
        <p:spPr>
          <a:xfrm rot="10800000" flipH="1">
            <a:off x="5731200" y="89675"/>
            <a:ext cx="1740300" cy="1729200"/>
          </a:xfrm>
          <a:prstGeom prst="straightConnector1">
            <a:avLst/>
          </a:prstGeom>
          <a:noFill/>
          <a:ln w="19050" cap="flat" cmpd="sng">
            <a:solidFill>
              <a:srgbClr val="073763"/>
            </a:solidFill>
            <a:prstDash val="solid"/>
            <a:round/>
            <a:headEnd type="none" w="med" len="med"/>
            <a:tailEnd type="none" w="med" len="med"/>
          </a:ln>
        </p:spPr>
      </p:cxnSp>
      <p:cxnSp>
        <p:nvCxnSpPr>
          <p:cNvPr id="170" name="Google Shape;170;p21"/>
          <p:cNvCxnSpPr/>
          <p:nvPr/>
        </p:nvCxnSpPr>
        <p:spPr>
          <a:xfrm rot="10800000">
            <a:off x="1787944" y="89748"/>
            <a:ext cx="1761000" cy="1749900"/>
          </a:xfrm>
          <a:prstGeom prst="straightConnector1">
            <a:avLst/>
          </a:prstGeom>
          <a:noFill/>
          <a:ln w="19050" cap="flat" cmpd="sng">
            <a:solidFill>
              <a:srgbClr val="073763"/>
            </a:solidFill>
            <a:prstDash val="solid"/>
            <a:round/>
            <a:headEnd type="none" w="med" len="med"/>
            <a:tailEnd type="none" w="med" len="med"/>
          </a:ln>
        </p:spPr>
      </p:cxnSp>
      <p:cxnSp>
        <p:nvCxnSpPr>
          <p:cNvPr id="171" name="Google Shape;171;p21"/>
          <p:cNvCxnSpPr/>
          <p:nvPr/>
        </p:nvCxnSpPr>
        <p:spPr>
          <a:xfrm flipH="1">
            <a:off x="4636071" y="3878716"/>
            <a:ext cx="6300" cy="1119300"/>
          </a:xfrm>
          <a:prstGeom prst="straightConnector1">
            <a:avLst/>
          </a:prstGeom>
          <a:noFill/>
          <a:ln w="19050" cap="flat" cmpd="sng">
            <a:solidFill>
              <a:srgbClr val="073763"/>
            </a:solidFill>
            <a:prstDash val="solid"/>
            <a:round/>
            <a:headEnd type="none" w="med" len="med"/>
            <a:tailEnd type="none" w="med" len="med"/>
          </a:ln>
        </p:spPr>
      </p:cxnSp>
      <p:sp>
        <p:nvSpPr>
          <p:cNvPr id="172" name="Google Shape;172;p21"/>
          <p:cNvSpPr txBox="1"/>
          <p:nvPr>
            <p:ph type="body" idx="1"/>
          </p:nvPr>
        </p:nvSpPr>
        <p:spPr>
          <a:xfrm rot="2689784">
            <a:off x="1712165" y="714018"/>
            <a:ext cx="1784675" cy="375263"/>
          </a:xfrm>
          <a:prstGeom prst="rect">
            <a:avLst/>
          </a:prstGeom>
          <a:solidFill>
            <a:srgbClr val="FFFFFF"/>
          </a:solidFill>
        </p:spPr>
        <p:txBody>
          <a:bodyPr spcFirstLastPara="1" wrap="square" lIns="91425" tIns="91425" rIns="91425" bIns="91425" anchor="t" anchorCtr="0">
            <a:noAutofit/>
          </a:bodyPr>
          <a:lstStyle/>
          <a:p>
            <a:pPr marL="0" lvl="0" indent="0" algn="ctr" rtl="0">
              <a:spcBef>
                <a:spcPts val="0"/>
              </a:spcBef>
              <a:spcAft>
                <a:spcPts val="1600"/>
              </a:spcAft>
              <a:buNone/>
            </a:pPr>
            <a:r>
              <a:rPr lang="en-GB" sz="1200" b="1" i="1">
                <a:solidFill>
                  <a:srgbClr val="073763"/>
                </a:solidFill>
              </a:rPr>
              <a:t>Agile Methodologies</a:t>
            </a:r>
            <a:endParaRPr sz="1200" b="1" i="1">
              <a:solidFill>
                <a:srgbClr val="073763"/>
              </a:solidFill>
            </a:endParaRPr>
          </a:p>
        </p:txBody>
      </p:sp>
      <p:sp>
        <p:nvSpPr>
          <p:cNvPr id="173" name="Google Shape;173;p21"/>
          <p:cNvSpPr txBox="1"/>
          <p:nvPr>
            <p:ph type="body" idx="1"/>
          </p:nvPr>
        </p:nvSpPr>
        <p:spPr>
          <a:xfrm rot="-2689876">
            <a:off x="5760126" y="620533"/>
            <a:ext cx="1800797" cy="549637"/>
          </a:xfrm>
          <a:prstGeom prst="rect">
            <a:avLst/>
          </a:prstGeom>
          <a:solidFill>
            <a:srgbClr val="FFFFFF"/>
          </a:solidFill>
        </p:spPr>
        <p:txBody>
          <a:bodyPr spcFirstLastPara="1" wrap="square" lIns="91425" tIns="91425" rIns="91425" bIns="91425" anchor="t" anchorCtr="0">
            <a:noAutofit/>
          </a:bodyPr>
          <a:lstStyle/>
          <a:p>
            <a:pPr marL="0" lvl="0" indent="0" algn="ctr" rtl="0">
              <a:spcBef>
                <a:spcPts val="0"/>
              </a:spcBef>
              <a:spcAft>
                <a:spcPts val="1600"/>
              </a:spcAft>
              <a:buNone/>
            </a:pPr>
            <a:r>
              <a:rPr lang="en-GB" sz="1200" b="1" i="1">
                <a:solidFill>
                  <a:srgbClr val="073763"/>
                </a:solidFill>
              </a:rPr>
              <a:t>Evidence-Based </a:t>
            </a:r>
            <a:br>
              <a:rPr lang="en-GB" sz="1200" b="1" i="1">
                <a:solidFill>
                  <a:srgbClr val="073763"/>
                </a:solidFill>
              </a:rPr>
            </a:br>
            <a:r>
              <a:rPr lang="en-GB" sz="1200" b="1" i="1">
                <a:solidFill>
                  <a:srgbClr val="073763"/>
                </a:solidFill>
              </a:rPr>
              <a:t>SDG Implementation</a:t>
            </a:r>
            <a:endParaRPr sz="1200" b="1" i="1">
              <a:solidFill>
                <a:srgbClr val="073763"/>
              </a:solidFill>
            </a:endParaRPr>
          </a:p>
        </p:txBody>
      </p:sp>
      <p:sp>
        <p:nvSpPr>
          <p:cNvPr id="174" name="Google Shape;174;p21"/>
          <p:cNvSpPr txBox="1"/>
          <p:nvPr>
            <p:ph type="body" idx="1"/>
          </p:nvPr>
        </p:nvSpPr>
        <p:spPr>
          <a:xfrm>
            <a:off x="4072212" y="4191148"/>
            <a:ext cx="1112400" cy="529800"/>
          </a:xfrm>
          <a:prstGeom prst="rect">
            <a:avLst/>
          </a:prstGeom>
          <a:solidFill>
            <a:srgbClr val="FFFFFF"/>
          </a:solidFill>
        </p:spPr>
        <p:txBody>
          <a:bodyPr spcFirstLastPara="1" wrap="square" lIns="91425" tIns="91425" rIns="91425" bIns="91425" anchor="t" anchorCtr="0">
            <a:noAutofit/>
          </a:bodyPr>
          <a:lstStyle/>
          <a:p>
            <a:pPr marL="0" lvl="0" indent="0" algn="ctr" rtl="0">
              <a:spcBef>
                <a:spcPts val="0"/>
              </a:spcBef>
              <a:spcAft>
                <a:spcPts val="1600"/>
              </a:spcAft>
              <a:buNone/>
            </a:pPr>
            <a:r>
              <a:rPr lang="en-GB" sz="1200" b="1" i="1">
                <a:solidFill>
                  <a:srgbClr val="073763"/>
                </a:solidFill>
              </a:rPr>
              <a:t>Influencing Public Policy</a:t>
            </a:r>
            <a:endParaRPr sz="1200" b="1" i="1">
              <a:solidFill>
                <a:srgbClr val="073763"/>
              </a:solidFill>
            </a:endParaRPr>
          </a:p>
        </p:txBody>
      </p:sp>
      <p:sp>
        <p:nvSpPr>
          <p:cNvPr id="175" name="Google Shape;175;p21"/>
          <p:cNvSpPr txBox="1"/>
          <p:nvPr>
            <p:ph type="body" idx="1"/>
          </p:nvPr>
        </p:nvSpPr>
        <p:spPr>
          <a:xfrm rot="2269">
            <a:off x="3958499" y="3242630"/>
            <a:ext cx="1363800" cy="542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sz="1200" b="1" i="1">
                <a:solidFill>
                  <a:srgbClr val="073763"/>
                </a:solidFill>
              </a:rPr>
              <a:t>Quantitative Analysis</a:t>
            </a:r>
            <a:endParaRPr sz="1200" b="1" i="1">
              <a:solidFill>
                <a:srgbClr val="073763"/>
              </a:solidFill>
            </a:endParaRPr>
          </a:p>
          <a:p>
            <a:pPr marL="0" lvl="0" indent="0" algn="ctr" rtl="0">
              <a:spcBef>
                <a:spcPts val="1600"/>
              </a:spcBef>
              <a:spcAft>
                <a:spcPts val="1600"/>
              </a:spcAft>
              <a:buNone/>
            </a:pPr>
            <a:endParaRPr sz="1200" b="1" i="1">
              <a:solidFill>
                <a:srgbClr val="073763"/>
              </a:solidFill>
            </a:endParaRPr>
          </a:p>
        </p:txBody>
      </p:sp>
      <p:pic>
        <p:nvPicPr>
          <p:cNvPr id="176" name="Google Shape;176;p21"/>
          <p:cNvPicPr preferRelativeResize="0"/>
          <p:nvPr/>
        </p:nvPicPr>
        <p:blipFill rotWithShape="1">
          <a:blip r:embed="rId1"/>
          <a:srcRect l="13102" t="44513" r="15021" b="22423"/>
          <a:stretch>
            <a:fillRect/>
          </a:stretch>
        </p:blipFill>
        <p:spPr>
          <a:xfrm>
            <a:off x="6537825" y="1846414"/>
            <a:ext cx="1760999" cy="668449"/>
          </a:xfrm>
          <a:prstGeom prst="rect">
            <a:avLst/>
          </a:prstGeom>
          <a:noFill/>
          <a:ln>
            <a:noFill/>
          </a:ln>
        </p:spPr>
      </p:pic>
      <p:pic>
        <p:nvPicPr>
          <p:cNvPr id="177" name="Google Shape;177;p21"/>
          <p:cNvPicPr preferRelativeResize="0"/>
          <p:nvPr/>
        </p:nvPicPr>
        <p:blipFill>
          <a:blip r:embed="rId2"/>
          <a:stretch>
            <a:fillRect/>
          </a:stretch>
        </p:blipFill>
        <p:spPr>
          <a:xfrm>
            <a:off x="4368489" y="1839662"/>
            <a:ext cx="519818" cy="497700"/>
          </a:xfrm>
          <a:prstGeom prst="rect">
            <a:avLst/>
          </a:prstGeom>
          <a:noFill/>
          <a:ln>
            <a:noFill/>
          </a:ln>
        </p:spPr>
      </p:pic>
      <p:sp>
        <p:nvSpPr>
          <p:cNvPr id="178" name="Google Shape;178;p21"/>
          <p:cNvSpPr txBox="1"/>
          <p:nvPr>
            <p:ph type="body" idx="1"/>
          </p:nvPr>
        </p:nvSpPr>
        <p:spPr>
          <a:xfrm>
            <a:off x="3828000" y="2252425"/>
            <a:ext cx="1600800" cy="507600"/>
          </a:xfrm>
          <a:prstGeom prst="rect">
            <a:avLst/>
          </a:prstGeom>
          <a:ln>
            <a:noFill/>
          </a:ln>
        </p:spPr>
        <p:txBody>
          <a:bodyPr spcFirstLastPara="1" wrap="square" lIns="91425" tIns="91425" rIns="91425" bIns="91425" anchor="t" anchorCtr="0">
            <a:noAutofit/>
          </a:bodyPr>
          <a:lstStyle/>
          <a:p>
            <a:pPr marL="0" lvl="0" indent="0" algn="ctr" rtl="0">
              <a:spcBef>
                <a:spcPts val="0"/>
              </a:spcBef>
              <a:spcAft>
                <a:spcPts val="1600"/>
              </a:spcAft>
              <a:buNone/>
            </a:pPr>
            <a:r>
              <a:rPr lang="en-GB" sz="1600" b="1">
                <a:solidFill>
                  <a:schemeClr val="accent1"/>
                </a:solidFill>
              </a:rPr>
              <a:t>SDG.org.nz</a:t>
            </a:r>
            <a:endParaRPr sz="1600" b="1">
              <a:solidFill>
                <a:schemeClr val="accent1"/>
              </a:solidFill>
            </a:endParaRPr>
          </a:p>
        </p:txBody>
      </p:sp>
      <p:pic>
        <p:nvPicPr>
          <p:cNvPr id="179" name="Google Shape;179;p21"/>
          <p:cNvPicPr preferRelativeResize="0"/>
          <p:nvPr/>
        </p:nvPicPr>
        <p:blipFill>
          <a:blip r:embed="rId3"/>
          <a:stretch>
            <a:fillRect/>
          </a:stretch>
        </p:blipFill>
        <p:spPr>
          <a:xfrm>
            <a:off x="4334708" y="2653935"/>
            <a:ext cx="519800" cy="512040"/>
          </a:xfrm>
          <a:prstGeom prst="rect">
            <a:avLst/>
          </a:prstGeom>
          <a:noFill/>
          <a:ln>
            <a:noFill/>
          </a:ln>
        </p:spPr>
      </p:pic>
      <p:pic>
        <p:nvPicPr>
          <p:cNvPr id="180" name="Google Shape;180;p21"/>
          <p:cNvPicPr preferRelativeResize="0"/>
          <p:nvPr/>
        </p:nvPicPr>
        <p:blipFill rotWithShape="1">
          <a:blip r:embed="rId4"/>
          <a:srcRect l="7615" t="44144" r="8053" b="19663"/>
          <a:stretch>
            <a:fillRect/>
          </a:stretch>
        </p:blipFill>
        <p:spPr>
          <a:xfrm>
            <a:off x="3751600" y="66899"/>
            <a:ext cx="1903200" cy="68197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6"/>
                                        </p:tgtEl>
                                        <p:attrNameLst>
                                          <p:attrName>style.visibility</p:attrName>
                                        </p:attrNameLst>
                                      </p:cBhvr>
                                      <p:to>
                                        <p:strVal val="visible"/>
                                      </p:to>
                                    </p:set>
                                    <p:animEffect transition="in" filter="fade">
                                      <p:cBhvr>
                                        <p:cTn id="7" dur="1000"/>
                                        <p:tgtEl>
                                          <p:spTgt spid="17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name="Tropic">
  <a:themeElements>
    <a:clrScheme name="Tropic">
      <a:dk1>
        <a:srgbClr val="A1E8D9"/>
      </a:dk1>
      <a:lt1>
        <a:srgbClr val="FFFFFF"/>
      </a:lt1>
      <a:dk2>
        <a:srgbClr val="695D46"/>
      </a:dk2>
      <a:lt2>
        <a:srgbClr val="B3A77D"/>
      </a:lt2>
      <a:accent1>
        <a:srgbClr val="EF6C00"/>
      </a:accent1>
      <a:accent2>
        <a:srgbClr val="009668"/>
      </a:accent2>
      <a:accent3>
        <a:srgbClr val="4DB6AC"/>
      </a:accent3>
      <a:accent4>
        <a:srgbClr val="FF9800"/>
      </a:accent4>
      <a:accent5>
        <a:srgbClr val="CE93D8"/>
      </a:accent5>
      <a:accent6>
        <a:srgbClr val="EEFF41"/>
      </a:accent6>
      <a:hlink>
        <a:srgbClr val="CE93D8"/>
      </a:hlink>
      <a:folHlink>
        <a:srgbClr val="CE93D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AD779F835037E47B84466625A87CCCD" ma:contentTypeVersion="10" ma:contentTypeDescription="Create a new document." ma:contentTypeScope="" ma:versionID="55e623109a57a8e24ee01120874241ad">
  <xsd:schema xmlns:xsd="http://www.w3.org/2001/XMLSchema" xmlns:xs="http://www.w3.org/2001/XMLSchema" xmlns:p="http://schemas.microsoft.com/office/2006/metadata/properties" xmlns:ns2="9491eabc-1675-431e-8468-36c0a4f15517" xmlns:ns3="d2c898a5-5572-438b-a976-5032225a77fc" targetNamespace="http://schemas.microsoft.com/office/2006/metadata/properties" ma:root="true" ma:fieldsID="9882a57d91074de3ff7ce48e86bcec83" ns2:_="" ns3:_="">
    <xsd:import namespace="9491eabc-1675-431e-8468-36c0a4f15517"/>
    <xsd:import namespace="d2c898a5-5572-438b-a976-5032225a77fc"/>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OCR" minOccurs="0"/>
                <xsd:element ref="ns2:MediaServiceLocation" minOccurs="0"/>
                <xsd:element ref="ns3:SharedWithUsers" minOccurs="0"/>
                <xsd:element ref="ns3:SharedWithDetails" minOccurs="0"/>
                <xsd:element ref="ns2:MediaServiceEventHashCode" minOccurs="0"/>
                <xsd:element ref="ns2: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491eabc-1675-431e-8468-36c0a4f1551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2c898a5-5572-438b-a976-5032225a77fc"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A096082-5FC0-4F3A-9C74-7F0E15E07221}"/>
</file>

<file path=customXml/itemProps2.xml><?xml version="1.0" encoding="utf-8"?>
<ds:datastoreItem xmlns:ds="http://schemas.openxmlformats.org/officeDocument/2006/customXml" ds:itemID="{02006270-CFB8-439B-8218-B7A7F855E7B9}"/>
</file>

<file path=customXml/itemProps3.xml><?xml version="1.0" encoding="utf-8"?>
<ds:datastoreItem xmlns:ds="http://schemas.openxmlformats.org/officeDocument/2006/customXml" ds:itemID="{78F28321-D40F-4865-9D7E-0E5C300BA3A0}"/>
</file>

<file path=docProps/app.xml><?xml version="1.0" encoding="utf-8"?>
<Properties xmlns="http://schemas.openxmlformats.org/officeDocument/2006/extended-properties" xmlns:vt="http://schemas.openxmlformats.org/officeDocument/2006/docPropsVTypes">
  <TotalTime>0</TotalTime>
  <Words>2292</Words>
  <Application>WPS Presentation</Application>
  <PresentationFormat/>
  <Paragraphs>184</Paragraphs>
  <Slides>18</Slides>
  <Notes>0</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18</vt:i4>
      </vt:variant>
    </vt:vector>
  </HeadingPairs>
  <TitlesOfParts>
    <vt:vector size="29" baseType="lpstr">
      <vt:lpstr>Arial</vt:lpstr>
      <vt:lpstr>SimSun</vt:lpstr>
      <vt:lpstr>Wingdings</vt:lpstr>
      <vt:lpstr>Arial</vt:lpstr>
      <vt:lpstr>PT Sans Narrow</vt:lpstr>
      <vt:lpstr>Open Sans</vt:lpstr>
      <vt:lpstr>Lato</vt:lpstr>
      <vt:lpstr>Lato Light</vt:lpstr>
      <vt:lpstr>Microsoft YaHei</vt:lpstr>
      <vt:lpstr>Arial Unicode MS</vt:lpstr>
      <vt:lpstr>Tropic</vt:lpstr>
      <vt:lpstr>Partners in Academia</vt:lpstr>
      <vt:lpstr>      Collaborative Advantage </vt:lpstr>
      <vt:lpstr>Anecdotal Evidence:          SDG.org.nz</vt:lpstr>
      <vt:lpstr>PowerPoint 演示文稿</vt:lpstr>
      <vt:lpstr>Data Visualisation Tool: OECD data in NZ</vt:lpstr>
      <vt:lpstr>Data Visualisation Tool: OECD data in NZ</vt:lpstr>
      <vt:lpstr>PowerPoint 演示文稿</vt:lpstr>
      <vt:lpstr>The People’s Report</vt:lpstr>
      <vt:lpstr>PowerPoint 演示文稿</vt:lpstr>
      <vt:lpstr>Upcoming Events</vt:lpstr>
      <vt:lpstr>PowerPoint 演示文稿</vt:lpstr>
      <vt:lpstr>Webinars</vt:lpstr>
      <vt:lpstr>PowerPoint 演示文稿</vt:lpstr>
      <vt:lpstr>Blogs</vt:lpstr>
      <vt:lpstr>PowerPoint 演示文稿</vt:lpstr>
      <vt:lpstr>Forums</vt:lpstr>
      <vt:lpstr>PowerPoint 演示文稿</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Partners in Academia</dc:title>
  <dc:creator/>
  <cp:lastModifiedBy>Maria</cp:lastModifiedBy>
  <cp:revision>3</cp:revision>
  <dcterms:created xsi:type="dcterms:W3CDTF">2019-10-20T15:21:52Z</dcterms:created>
  <dcterms:modified xsi:type="dcterms:W3CDTF">2019-10-20T15:29:03Z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1033-11.2.0.8991</vt:lpwstr>
  </property>
  <property fmtid="{D5CDD505-2E9C-101B-9397-08002B2CF9AE}" pid="3" name="ContentTypeId">
    <vt:lpwstr>0x010100EAD779F835037E47B84466625A87CCCD</vt:lpwstr>
  </property>
</Properties>
</file>