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2" r:id="rId2"/>
    <p:sldId id="421" r:id="rId3"/>
    <p:sldId id="405" r:id="rId4"/>
    <p:sldId id="406" r:id="rId5"/>
    <p:sldId id="422" r:id="rId6"/>
    <p:sldId id="325" r:id="rId7"/>
    <p:sldId id="404" r:id="rId8"/>
    <p:sldId id="420" r:id="rId9"/>
    <p:sldId id="411" r:id="rId10"/>
    <p:sldId id="355" r:id="rId11"/>
    <p:sldId id="356" r:id="rId12"/>
    <p:sldId id="357" r:id="rId13"/>
    <p:sldId id="358" r:id="rId14"/>
    <p:sldId id="395" r:id="rId15"/>
    <p:sldId id="419" r:id="rId16"/>
    <p:sldId id="415" r:id="rId17"/>
    <p:sldId id="416" r:id="rId18"/>
    <p:sldId id="417" r:id="rId19"/>
    <p:sldId id="27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53" autoAdjust="0"/>
    <p:restoredTop sz="96754" autoAdjust="0"/>
  </p:normalViewPr>
  <p:slideViewPr>
    <p:cSldViewPr snapToGrid="0">
      <p:cViewPr varScale="1">
        <p:scale>
          <a:sx n="91" d="100"/>
          <a:sy n="91" d="100"/>
        </p:scale>
        <p:origin x="-12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0" d="100"/>
          <a:sy n="90" d="100"/>
        </p:scale>
        <p:origin x="306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3.xml"/><Relationship Id="rId24" Type="http://schemas.openxmlformats.org/officeDocument/2006/relationships/viewProps" Target="viewProps.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interSettings" Target="printerSettings/printerSettings1.bin"/><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E52EB3-AE6D-41E6-AC78-EA9AEEFA0620}" type="datetimeFigureOut">
              <a:rPr lang="en-NZ" smtClean="0"/>
              <a:t>4/10/18</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4A2BC3-3540-469D-A1E6-515130BA67DF}" type="slidenum">
              <a:rPr lang="en-NZ" smtClean="0"/>
              <a:t>‹#›</a:t>
            </a:fld>
            <a:endParaRPr lang="en-NZ"/>
          </a:p>
        </p:txBody>
      </p:sp>
    </p:spTree>
    <p:extLst>
      <p:ext uri="{BB962C8B-B14F-4D97-AF65-F5344CB8AC3E}">
        <p14:creationId xmlns:p14="http://schemas.microsoft.com/office/powerpoint/2010/main" val="301019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8BDC53-7606-4E2E-B82F-01426D3CE5A2}" type="slidenum">
              <a:rPr lang="en-NZ" smtClean="0"/>
              <a:t>2</a:t>
            </a:fld>
            <a:endParaRPr lang="en-NZ"/>
          </a:p>
        </p:txBody>
      </p:sp>
    </p:spTree>
    <p:extLst>
      <p:ext uri="{BB962C8B-B14F-4D97-AF65-F5344CB8AC3E}">
        <p14:creationId xmlns:p14="http://schemas.microsoft.com/office/powerpoint/2010/main" val="396918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F8BDC53-7606-4E2E-B82F-01426D3CE5A2}" type="slidenum">
              <a:rPr lang="en-NZ" smtClean="0"/>
              <a:pPr/>
              <a:t>9</a:t>
            </a:fld>
            <a:endParaRPr lang="en-NZ"/>
          </a:p>
        </p:txBody>
      </p:sp>
    </p:spTree>
    <p:extLst>
      <p:ext uri="{BB962C8B-B14F-4D97-AF65-F5344CB8AC3E}">
        <p14:creationId xmlns:p14="http://schemas.microsoft.com/office/powerpoint/2010/main" val="50210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http://www.youthkiawaaz.com/2015/10/ten-facts-about-hunger/</a:t>
            </a:r>
          </a:p>
        </p:txBody>
      </p:sp>
      <p:sp>
        <p:nvSpPr>
          <p:cNvPr id="4" name="Slide Number Placeholder 3"/>
          <p:cNvSpPr>
            <a:spLocks noGrp="1"/>
          </p:cNvSpPr>
          <p:nvPr>
            <p:ph type="sldNum" sz="quarter" idx="10"/>
          </p:nvPr>
        </p:nvSpPr>
        <p:spPr/>
        <p:txBody>
          <a:bodyPr/>
          <a:lstStyle/>
          <a:p>
            <a:fld id="{4F8BDC53-7606-4E2E-B82F-01426D3CE5A2}" type="slidenum">
              <a:rPr lang="en-NZ" smtClean="0"/>
              <a:pPr/>
              <a:t>10</a:t>
            </a:fld>
            <a:endParaRPr lang="en-NZ"/>
          </a:p>
        </p:txBody>
      </p:sp>
    </p:spTree>
    <p:extLst>
      <p:ext uri="{BB962C8B-B14F-4D97-AF65-F5344CB8AC3E}">
        <p14:creationId xmlns:p14="http://schemas.microsoft.com/office/powerpoint/2010/main" val="89642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285E8674-AB8A-4226-92A9-E609DB43BC00}" type="datetime1">
              <a:rPr lang="en-NZ" smtClean="0"/>
              <a:t>4/10/18</a:t>
            </a:fld>
            <a:endParaRPr lang="en-NZ"/>
          </a:p>
        </p:txBody>
      </p:sp>
      <p:sp>
        <p:nvSpPr>
          <p:cNvPr id="5" name="Footer Placeholder 4"/>
          <p:cNvSpPr>
            <a:spLocks noGrp="1"/>
          </p:cNvSpPr>
          <p:nvPr>
            <p:ph type="ftr" sz="quarter" idx="11"/>
          </p:nvPr>
        </p:nvSpPr>
        <p:spPr/>
        <p:txBody>
          <a:bodyPr/>
          <a:lstStyle/>
          <a:p>
            <a:r>
              <a:rPr lang="en-NZ"/>
              <a:t>Amnesty International-London</a:t>
            </a:r>
          </a:p>
        </p:txBody>
      </p:sp>
      <p:sp>
        <p:nvSpPr>
          <p:cNvPr id="6" name="Slide Number Placeholder 5"/>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180192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1CEE84C-4F19-402E-B762-655B029B5CFD}" type="datetime1">
              <a:rPr lang="en-NZ" smtClean="0"/>
              <a:t>4/10/18</a:t>
            </a:fld>
            <a:endParaRPr lang="en-NZ"/>
          </a:p>
        </p:txBody>
      </p:sp>
      <p:sp>
        <p:nvSpPr>
          <p:cNvPr id="5" name="Footer Placeholder 4"/>
          <p:cNvSpPr>
            <a:spLocks noGrp="1"/>
          </p:cNvSpPr>
          <p:nvPr>
            <p:ph type="ftr" sz="quarter" idx="11"/>
          </p:nvPr>
        </p:nvSpPr>
        <p:spPr/>
        <p:txBody>
          <a:bodyPr/>
          <a:lstStyle/>
          <a:p>
            <a:r>
              <a:rPr lang="en-NZ"/>
              <a:t>Amnesty International-London</a:t>
            </a:r>
          </a:p>
        </p:txBody>
      </p:sp>
      <p:sp>
        <p:nvSpPr>
          <p:cNvPr id="6" name="Slide Number Placeholder 5"/>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350752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25A6B60-5D76-4F7D-97ED-87E5F5DA17A1}" type="datetime1">
              <a:rPr lang="en-NZ" smtClean="0"/>
              <a:t>4/10/18</a:t>
            </a:fld>
            <a:endParaRPr lang="en-NZ"/>
          </a:p>
        </p:txBody>
      </p:sp>
      <p:sp>
        <p:nvSpPr>
          <p:cNvPr id="5" name="Footer Placeholder 4"/>
          <p:cNvSpPr>
            <a:spLocks noGrp="1"/>
          </p:cNvSpPr>
          <p:nvPr>
            <p:ph type="ftr" sz="quarter" idx="11"/>
          </p:nvPr>
        </p:nvSpPr>
        <p:spPr/>
        <p:txBody>
          <a:bodyPr/>
          <a:lstStyle/>
          <a:p>
            <a:r>
              <a:rPr lang="en-NZ"/>
              <a:t>Amnesty International-London</a:t>
            </a:r>
          </a:p>
        </p:txBody>
      </p:sp>
      <p:sp>
        <p:nvSpPr>
          <p:cNvPr id="6" name="Slide Number Placeholder 5"/>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298448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86A9A6F5-16BB-434E-B7FE-00C53979AFDE}" type="datetime1">
              <a:rPr lang="en-NZ" smtClean="0"/>
              <a:t>4/10/18</a:t>
            </a:fld>
            <a:endParaRPr lang="en-NZ"/>
          </a:p>
        </p:txBody>
      </p:sp>
      <p:sp>
        <p:nvSpPr>
          <p:cNvPr id="5" name="Footer Placeholder 4"/>
          <p:cNvSpPr>
            <a:spLocks noGrp="1"/>
          </p:cNvSpPr>
          <p:nvPr>
            <p:ph type="ftr" sz="quarter" idx="11"/>
          </p:nvPr>
        </p:nvSpPr>
        <p:spPr/>
        <p:txBody>
          <a:bodyPr/>
          <a:lstStyle/>
          <a:p>
            <a:r>
              <a:rPr lang="en-NZ"/>
              <a:t>Amnesty International-London</a:t>
            </a:r>
          </a:p>
        </p:txBody>
      </p:sp>
      <p:sp>
        <p:nvSpPr>
          <p:cNvPr id="6" name="Slide Number Placeholder 5"/>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16939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07576-DCFD-49DC-9862-E4A67A67ACD2}" type="datetime1">
              <a:rPr lang="en-NZ" smtClean="0"/>
              <a:t>4/10/18</a:t>
            </a:fld>
            <a:endParaRPr lang="en-NZ"/>
          </a:p>
        </p:txBody>
      </p:sp>
      <p:sp>
        <p:nvSpPr>
          <p:cNvPr id="5" name="Footer Placeholder 4"/>
          <p:cNvSpPr>
            <a:spLocks noGrp="1"/>
          </p:cNvSpPr>
          <p:nvPr>
            <p:ph type="ftr" sz="quarter" idx="11"/>
          </p:nvPr>
        </p:nvSpPr>
        <p:spPr/>
        <p:txBody>
          <a:bodyPr/>
          <a:lstStyle/>
          <a:p>
            <a:r>
              <a:rPr lang="en-NZ"/>
              <a:t>Amnesty International-London</a:t>
            </a:r>
          </a:p>
        </p:txBody>
      </p:sp>
      <p:sp>
        <p:nvSpPr>
          <p:cNvPr id="6" name="Slide Number Placeholder 5"/>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24310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5155BB1-81AA-4E4E-B068-ED60CA1A664D}" type="datetime1">
              <a:rPr lang="en-NZ" smtClean="0"/>
              <a:t>4/10/18</a:t>
            </a:fld>
            <a:endParaRPr lang="en-NZ"/>
          </a:p>
        </p:txBody>
      </p:sp>
      <p:sp>
        <p:nvSpPr>
          <p:cNvPr id="6" name="Footer Placeholder 5"/>
          <p:cNvSpPr>
            <a:spLocks noGrp="1"/>
          </p:cNvSpPr>
          <p:nvPr>
            <p:ph type="ftr" sz="quarter" idx="11"/>
          </p:nvPr>
        </p:nvSpPr>
        <p:spPr/>
        <p:txBody>
          <a:bodyPr/>
          <a:lstStyle/>
          <a:p>
            <a:r>
              <a:rPr lang="en-NZ"/>
              <a:t>Amnesty International-London</a:t>
            </a:r>
          </a:p>
        </p:txBody>
      </p:sp>
      <p:sp>
        <p:nvSpPr>
          <p:cNvPr id="7" name="Slide Number Placeholder 6"/>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109517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224A5119-D704-49E5-B1AF-737C6926BD09}" type="datetime1">
              <a:rPr lang="en-NZ" smtClean="0"/>
              <a:t>4/10/18</a:t>
            </a:fld>
            <a:endParaRPr lang="en-NZ"/>
          </a:p>
        </p:txBody>
      </p:sp>
      <p:sp>
        <p:nvSpPr>
          <p:cNvPr id="8" name="Footer Placeholder 7"/>
          <p:cNvSpPr>
            <a:spLocks noGrp="1"/>
          </p:cNvSpPr>
          <p:nvPr>
            <p:ph type="ftr" sz="quarter" idx="11"/>
          </p:nvPr>
        </p:nvSpPr>
        <p:spPr/>
        <p:txBody>
          <a:bodyPr/>
          <a:lstStyle/>
          <a:p>
            <a:r>
              <a:rPr lang="en-NZ"/>
              <a:t>Amnesty International-London</a:t>
            </a:r>
          </a:p>
        </p:txBody>
      </p:sp>
      <p:sp>
        <p:nvSpPr>
          <p:cNvPr id="9" name="Slide Number Placeholder 8"/>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412186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6E698F8-0323-4D34-B7B6-310C3AFDDF5A}" type="datetime1">
              <a:rPr lang="en-NZ" smtClean="0"/>
              <a:t>4/10/18</a:t>
            </a:fld>
            <a:endParaRPr lang="en-NZ"/>
          </a:p>
        </p:txBody>
      </p:sp>
      <p:sp>
        <p:nvSpPr>
          <p:cNvPr id="4" name="Footer Placeholder 3"/>
          <p:cNvSpPr>
            <a:spLocks noGrp="1"/>
          </p:cNvSpPr>
          <p:nvPr>
            <p:ph type="ftr" sz="quarter" idx="11"/>
          </p:nvPr>
        </p:nvSpPr>
        <p:spPr/>
        <p:txBody>
          <a:bodyPr/>
          <a:lstStyle/>
          <a:p>
            <a:r>
              <a:rPr lang="en-NZ"/>
              <a:t>Amnesty International-London</a:t>
            </a:r>
          </a:p>
        </p:txBody>
      </p:sp>
      <p:sp>
        <p:nvSpPr>
          <p:cNvPr id="5" name="Slide Number Placeholder 4"/>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372533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D279C-4372-49E0-9D85-0EAAE1F986BA}" type="datetime1">
              <a:rPr lang="en-NZ" smtClean="0"/>
              <a:t>4/10/18</a:t>
            </a:fld>
            <a:endParaRPr lang="en-NZ"/>
          </a:p>
        </p:txBody>
      </p:sp>
      <p:sp>
        <p:nvSpPr>
          <p:cNvPr id="3" name="Footer Placeholder 2"/>
          <p:cNvSpPr>
            <a:spLocks noGrp="1"/>
          </p:cNvSpPr>
          <p:nvPr>
            <p:ph type="ftr" sz="quarter" idx="11"/>
          </p:nvPr>
        </p:nvSpPr>
        <p:spPr/>
        <p:txBody>
          <a:bodyPr/>
          <a:lstStyle/>
          <a:p>
            <a:r>
              <a:rPr lang="en-NZ"/>
              <a:t>Amnesty International-London</a:t>
            </a:r>
          </a:p>
        </p:txBody>
      </p:sp>
      <p:sp>
        <p:nvSpPr>
          <p:cNvPr id="4" name="Slide Number Placeholder 3"/>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6058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350AC3-09E0-4DB7-8410-B9A728F75E18}" type="datetime1">
              <a:rPr lang="en-NZ" smtClean="0"/>
              <a:t>4/10/18</a:t>
            </a:fld>
            <a:endParaRPr lang="en-NZ"/>
          </a:p>
        </p:txBody>
      </p:sp>
      <p:sp>
        <p:nvSpPr>
          <p:cNvPr id="6" name="Footer Placeholder 5"/>
          <p:cNvSpPr>
            <a:spLocks noGrp="1"/>
          </p:cNvSpPr>
          <p:nvPr>
            <p:ph type="ftr" sz="quarter" idx="11"/>
          </p:nvPr>
        </p:nvSpPr>
        <p:spPr/>
        <p:txBody>
          <a:bodyPr/>
          <a:lstStyle/>
          <a:p>
            <a:r>
              <a:rPr lang="en-NZ"/>
              <a:t>Amnesty International-London</a:t>
            </a:r>
          </a:p>
        </p:txBody>
      </p:sp>
      <p:sp>
        <p:nvSpPr>
          <p:cNvPr id="7" name="Slide Number Placeholder 6"/>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237453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196627-08CC-4584-B53E-DFC3E8F695EA}" type="datetime1">
              <a:rPr lang="en-NZ" smtClean="0"/>
              <a:t>4/10/18</a:t>
            </a:fld>
            <a:endParaRPr lang="en-NZ"/>
          </a:p>
        </p:txBody>
      </p:sp>
      <p:sp>
        <p:nvSpPr>
          <p:cNvPr id="6" name="Footer Placeholder 5"/>
          <p:cNvSpPr>
            <a:spLocks noGrp="1"/>
          </p:cNvSpPr>
          <p:nvPr>
            <p:ph type="ftr" sz="quarter" idx="11"/>
          </p:nvPr>
        </p:nvSpPr>
        <p:spPr/>
        <p:txBody>
          <a:bodyPr/>
          <a:lstStyle/>
          <a:p>
            <a:r>
              <a:rPr lang="en-NZ"/>
              <a:t>Amnesty International-London</a:t>
            </a:r>
          </a:p>
        </p:txBody>
      </p:sp>
      <p:sp>
        <p:nvSpPr>
          <p:cNvPr id="7" name="Slide Number Placeholder 6"/>
          <p:cNvSpPr>
            <a:spLocks noGrp="1"/>
          </p:cNvSpPr>
          <p:nvPr>
            <p:ph type="sldNum" sz="quarter" idx="12"/>
          </p:nvPr>
        </p:nvSpPr>
        <p:spPr/>
        <p:txBody>
          <a:bodyPr/>
          <a:lstStyle/>
          <a:p>
            <a:fld id="{F08663A8-E8F0-4495-A2B6-BD69E36948E7}" type="slidenum">
              <a:rPr lang="en-NZ" smtClean="0"/>
              <a:t>‹#›</a:t>
            </a:fld>
            <a:endParaRPr lang="en-NZ"/>
          </a:p>
        </p:txBody>
      </p:sp>
    </p:spTree>
    <p:extLst>
      <p:ext uri="{BB962C8B-B14F-4D97-AF65-F5344CB8AC3E}">
        <p14:creationId xmlns:p14="http://schemas.microsoft.com/office/powerpoint/2010/main" val="3215202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5ED99-2315-436F-8EEF-271763F951B1}" type="datetime1">
              <a:rPr lang="en-NZ" smtClean="0"/>
              <a:t>4/10/18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Amnesty International-London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663A8-E8F0-4495-A2B6-BD69E36948E7}" type="slidenum">
              <a:rPr lang="en-NZ" smtClean="0"/>
              <a:t>‹#›</a:t>
            </a:fld>
            <a:endParaRPr lang="en-NZ"/>
          </a:p>
        </p:txBody>
      </p:sp>
    </p:spTree>
    <p:extLst>
      <p:ext uri="{BB962C8B-B14F-4D97-AF65-F5344CB8AC3E}">
        <p14:creationId xmlns:p14="http://schemas.microsoft.com/office/powerpoint/2010/main" val="550871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humanrightsmeasurement.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dreads.com/author/show/89098.John_Hay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8130" y="2861397"/>
            <a:ext cx="8055737" cy="1938992"/>
          </a:xfrm>
          <a:prstGeom prst="rect">
            <a:avLst/>
          </a:prstGeom>
          <a:noFill/>
        </p:spPr>
        <p:txBody>
          <a:bodyPr wrap="square" rtlCol="0">
            <a:spAutoFit/>
          </a:bodyPr>
          <a:lstStyle/>
          <a:p>
            <a:pPr algn="ctr"/>
            <a:r>
              <a:rPr lang="en-NZ" sz="2400" b="1" dirty="0">
                <a:solidFill>
                  <a:schemeClr val="tx2"/>
                </a:solidFill>
                <a:latin typeface="Microsoft YaHei Light" panose="020B0502040204020203" pitchFamily="34" charset="-122"/>
                <a:ea typeface="Microsoft YaHei Light" panose="020B0502040204020203" pitchFamily="34" charset="-122"/>
              </a:rPr>
              <a:t>Anne-Marie </a:t>
            </a:r>
            <a:r>
              <a:rPr lang="en-NZ" sz="2400" b="1" dirty="0" smtClean="0">
                <a:solidFill>
                  <a:schemeClr val="tx2"/>
                </a:solidFill>
                <a:latin typeface="Microsoft YaHei Light" panose="020B0502040204020203" pitchFamily="34" charset="-122"/>
                <a:ea typeface="Microsoft YaHei Light" panose="020B0502040204020203" pitchFamily="34" charset="-122"/>
              </a:rPr>
              <a:t>Brook</a:t>
            </a:r>
          </a:p>
          <a:p>
            <a:pPr algn="ctr"/>
            <a:endParaRPr lang="en-NZ" sz="2400" b="1" dirty="0">
              <a:solidFill>
                <a:schemeClr val="tx1">
                  <a:lumMod val="65000"/>
                  <a:lumOff val="35000"/>
                </a:schemeClr>
              </a:solidFill>
              <a:latin typeface="Microsoft YaHei Light" panose="020B0502040204020203" pitchFamily="34" charset="-122"/>
              <a:ea typeface="Microsoft YaHei Light" panose="020B0502040204020203" pitchFamily="34" charset="-122"/>
            </a:endParaRPr>
          </a:p>
          <a:p>
            <a:pPr algn="ctr"/>
            <a:endParaRPr lang="en-NZ" sz="2400" b="1" dirty="0">
              <a:solidFill>
                <a:schemeClr val="tx1">
                  <a:lumMod val="65000"/>
                  <a:lumOff val="35000"/>
                </a:schemeClr>
              </a:solidFill>
              <a:latin typeface="Microsoft YaHei Light" panose="020B0502040204020203" pitchFamily="34" charset="-122"/>
              <a:ea typeface="Microsoft YaHei Light" panose="020B0502040204020203" pitchFamily="34" charset="-122"/>
            </a:endParaRPr>
          </a:p>
          <a:p>
            <a:pPr algn="ctr"/>
            <a:endParaRPr lang="en-NZ" sz="2400" b="1" dirty="0">
              <a:solidFill>
                <a:schemeClr val="tx1">
                  <a:lumMod val="65000"/>
                  <a:lumOff val="35000"/>
                </a:schemeClr>
              </a:solidFill>
              <a:latin typeface="Microsoft YaHei Light" panose="020B0502040204020203" pitchFamily="34" charset="-122"/>
              <a:ea typeface="Microsoft YaHei Light" panose="020B0502040204020203" pitchFamily="34" charset="-122"/>
            </a:endParaRPr>
          </a:p>
          <a:p>
            <a:pPr algn="ctr"/>
            <a:r>
              <a:rPr lang="en-US" sz="2400" dirty="0"/>
              <a:t> </a:t>
            </a:r>
            <a:endParaRPr lang="en-NZ" sz="2400" b="1" dirty="0">
              <a:solidFill>
                <a:schemeClr val="tx1">
                  <a:lumMod val="65000"/>
                  <a:lumOff val="35000"/>
                </a:schemeClr>
              </a:solidFill>
              <a:latin typeface="Microsoft YaHei Light" panose="020B0502040204020203" pitchFamily="34" charset="-122"/>
              <a:ea typeface="Microsoft YaHei Light" panose="020B0502040204020203" pitchFamily="34" charset="-122"/>
            </a:endParaRPr>
          </a:p>
        </p:txBody>
      </p:sp>
      <p:sp>
        <p:nvSpPr>
          <p:cNvPr id="11" name="Rectangle 10"/>
          <p:cNvSpPr/>
          <p:nvPr/>
        </p:nvSpPr>
        <p:spPr>
          <a:xfrm>
            <a:off x="5978019" y="3244334"/>
            <a:ext cx="242374" cy="369332"/>
          </a:xfrm>
          <a:prstGeom prst="rect">
            <a:avLst/>
          </a:prstGeom>
        </p:spPr>
        <p:txBody>
          <a:bodyPr wrap="none">
            <a:spAutoFit/>
          </a:bodyPr>
          <a:lstStyle/>
          <a:p>
            <a:r>
              <a:rPr lang="en-US" dirty="0"/>
              <a:t>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080" y="3830893"/>
            <a:ext cx="5353839" cy="2091343"/>
          </a:xfrm>
          <a:prstGeom prst="rect">
            <a:avLst/>
          </a:prstGeom>
        </p:spPr>
      </p:pic>
      <p:sp>
        <p:nvSpPr>
          <p:cNvPr id="8" name="Title 7"/>
          <p:cNvSpPr>
            <a:spLocks noGrp="1"/>
          </p:cNvSpPr>
          <p:nvPr>
            <p:ph type="title"/>
          </p:nvPr>
        </p:nvSpPr>
        <p:spPr>
          <a:xfrm>
            <a:off x="1323109" y="891419"/>
            <a:ext cx="9545782" cy="1517482"/>
          </a:xfrm>
        </p:spPr>
        <p:txBody>
          <a:bodyPr>
            <a:noAutofit/>
          </a:bodyPr>
          <a:lstStyle/>
          <a:p>
            <a:pPr algn="ctr"/>
            <a:r>
              <a:rPr lang="en-US" sz="3400" b="1" dirty="0" smtClean="0">
                <a:solidFill>
                  <a:srgbClr val="0070C0"/>
                </a:solidFill>
                <a:latin typeface="Microsoft JhengHei UI" panose="020B0604030504040204" pitchFamily="34" charset="-120"/>
                <a:ea typeface="Microsoft JhengHei UI" panose="020B0604030504040204" pitchFamily="34" charset="-120"/>
              </a:rPr>
              <a:t>Making the Human Rights Performance of Countries More Transparent</a:t>
            </a:r>
            <a:br>
              <a:rPr lang="en-US" sz="3400" b="1" dirty="0" smtClean="0">
                <a:solidFill>
                  <a:srgbClr val="0070C0"/>
                </a:solidFill>
                <a:latin typeface="Microsoft JhengHei UI" panose="020B0604030504040204" pitchFamily="34" charset="-120"/>
                <a:ea typeface="Microsoft JhengHei UI" panose="020B0604030504040204" pitchFamily="34" charset="-120"/>
              </a:rPr>
            </a:br>
            <a:r>
              <a:rPr lang="en-US" sz="3400" b="1" dirty="0">
                <a:solidFill>
                  <a:srgbClr val="0070C0"/>
                </a:solidFill>
                <a:latin typeface="Microsoft JhengHei UI" panose="020B0604030504040204" pitchFamily="34" charset="-120"/>
                <a:ea typeface="Microsoft JhengHei UI" panose="020B0604030504040204" pitchFamily="34" charset="-120"/>
              </a:rPr>
              <a:t/>
            </a:r>
            <a:br>
              <a:rPr lang="en-US" sz="3400" b="1" dirty="0">
                <a:solidFill>
                  <a:srgbClr val="0070C0"/>
                </a:solidFill>
                <a:latin typeface="Microsoft JhengHei UI" panose="020B0604030504040204" pitchFamily="34" charset="-120"/>
                <a:ea typeface="Microsoft JhengHei UI" panose="020B0604030504040204" pitchFamily="34" charset="-120"/>
              </a:rPr>
            </a:br>
            <a:r>
              <a:rPr lang="en-US" sz="2400" b="1" dirty="0">
                <a:solidFill>
                  <a:srgbClr val="0070C0"/>
                </a:solidFill>
                <a:latin typeface="Microsoft JhengHei UI" panose="020B0604030504040204" pitchFamily="34" charset="-120"/>
                <a:ea typeface="Microsoft JhengHei UI" panose="020B0604030504040204" pitchFamily="34" charset="-120"/>
              </a:rPr>
              <a:t>N</a:t>
            </a:r>
            <a:r>
              <a:rPr lang="en-US" sz="2400" b="1" dirty="0" smtClean="0">
                <a:solidFill>
                  <a:srgbClr val="0070C0"/>
                </a:solidFill>
                <a:latin typeface="Microsoft JhengHei UI" panose="020B0604030504040204" pitchFamily="34" charset="-120"/>
                <a:ea typeface="Microsoft JhengHei UI" panose="020B0604030504040204" pitchFamily="34" charset="-120"/>
              </a:rPr>
              <a:t>ew data for use in research and advocacy</a:t>
            </a:r>
            <a:r>
              <a:rPr lang="en-NZ" sz="2400" b="1" dirty="0">
                <a:solidFill>
                  <a:srgbClr val="0070C0"/>
                </a:solidFill>
                <a:latin typeface="Microsoft JhengHei UI" panose="020B0604030504040204" pitchFamily="34" charset="-120"/>
                <a:ea typeface="Microsoft JhengHei UI" panose="020B0604030504040204" pitchFamily="34" charset="-120"/>
              </a:rPr>
              <a:t/>
            </a:r>
            <a:br>
              <a:rPr lang="en-NZ" sz="2400" b="1" dirty="0">
                <a:solidFill>
                  <a:srgbClr val="0070C0"/>
                </a:solidFill>
                <a:latin typeface="Microsoft JhengHei UI" panose="020B0604030504040204" pitchFamily="34" charset="-120"/>
                <a:ea typeface="Microsoft JhengHei UI" panose="020B0604030504040204" pitchFamily="34" charset="-120"/>
              </a:rPr>
            </a:br>
            <a:endParaRPr lang="en-NZ" sz="2400" b="1" dirty="0">
              <a:solidFill>
                <a:srgbClr val="0070C0"/>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558594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68" y="326094"/>
            <a:ext cx="7662334" cy="1127773"/>
          </a:xfrm>
        </p:spPr>
        <p:txBody>
          <a:bodyPr>
            <a:normAutofit/>
          </a:bodyPr>
          <a:lstStyle/>
          <a:p>
            <a:r>
              <a:rPr lang="en-NZ" dirty="0">
                <a:solidFill>
                  <a:srgbClr val="0070C0"/>
                </a:solidFill>
                <a:ea typeface="Microsoft JhengHei UI Light" pitchFamily="34" charset="-120"/>
              </a:rPr>
              <a:t>Example - Right to Food</a:t>
            </a:r>
          </a:p>
        </p:txBody>
      </p:sp>
      <p:pic>
        <p:nvPicPr>
          <p:cNvPr id="3074" name="Picture 2" descr="Youth Ki Awaaz, Malnutri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988" y="1255106"/>
            <a:ext cx="8744989" cy="510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27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85473"/>
            <a:ext cx="9451571" cy="639762"/>
          </a:xfrm>
        </p:spPr>
        <p:txBody>
          <a:bodyPr>
            <a:noAutofit/>
          </a:bodyPr>
          <a:lstStyle/>
          <a:p>
            <a:r>
              <a:rPr lang="en-US" sz="4000" dirty="0">
                <a:solidFill>
                  <a:srgbClr val="0070C0"/>
                </a:solidFill>
                <a:ea typeface="Microsoft JhengHei UI Light" pitchFamily="34" charset="-120"/>
              </a:rPr>
              <a:t>Achievement Possibilities Frontier—Food </a:t>
            </a:r>
            <a:endParaRPr lang="en-US" sz="4000"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774" y="1177378"/>
            <a:ext cx="7348451" cy="5267641"/>
          </a:xfrm>
        </p:spPr>
      </p:pic>
    </p:spTree>
    <p:extLst>
      <p:ext uri="{BB962C8B-B14F-4D97-AF65-F5344CB8AC3E}">
        <p14:creationId xmlns:p14="http://schemas.microsoft.com/office/powerpoint/2010/main" val="3355220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2" y="410757"/>
            <a:ext cx="9684327" cy="563562"/>
          </a:xfrm>
        </p:spPr>
        <p:txBody>
          <a:bodyPr>
            <a:noAutofit/>
          </a:bodyPr>
          <a:lstStyle/>
          <a:p>
            <a:r>
              <a:rPr lang="en-US" sz="4000" dirty="0">
                <a:solidFill>
                  <a:srgbClr val="0070C0"/>
                </a:solidFill>
                <a:ea typeface="Microsoft JhengHei UI Light" pitchFamily="34" charset="-120"/>
              </a:rPr>
              <a:t>Achievement Possibilities Frontier—Food </a:t>
            </a:r>
            <a:endParaRPr lang="en-US" sz="4000"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7277" y="1278665"/>
            <a:ext cx="7095853" cy="5086569"/>
          </a:xfrm>
        </p:spPr>
      </p:pic>
      <p:cxnSp>
        <p:nvCxnSpPr>
          <p:cNvPr id="7" name="Straight Arrow Connector 6"/>
          <p:cNvCxnSpPr/>
          <p:nvPr/>
        </p:nvCxnSpPr>
        <p:spPr>
          <a:xfrm flipV="1">
            <a:off x="6591225" y="3164663"/>
            <a:ext cx="1" cy="2582994"/>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67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48" y="355534"/>
            <a:ext cx="9573491" cy="639762"/>
          </a:xfrm>
        </p:spPr>
        <p:txBody>
          <a:bodyPr>
            <a:noAutofit/>
          </a:bodyPr>
          <a:lstStyle/>
          <a:p>
            <a:r>
              <a:rPr lang="en-US" sz="4000" dirty="0">
                <a:solidFill>
                  <a:srgbClr val="0070C0"/>
                </a:solidFill>
                <a:ea typeface="Microsoft JhengHei UI Light" pitchFamily="34" charset="-120"/>
              </a:rPr>
              <a:t>Achievement Possibilities Frontier—Food </a:t>
            </a:r>
            <a:endParaRPr lang="en-US" sz="4000"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073" y="1269781"/>
            <a:ext cx="7095853" cy="5086569"/>
          </a:xfrm>
        </p:spPr>
      </p:pic>
      <p:cxnSp>
        <p:nvCxnSpPr>
          <p:cNvPr id="7" name="Straight Arrow Connector 6"/>
          <p:cNvCxnSpPr/>
          <p:nvPr/>
        </p:nvCxnSpPr>
        <p:spPr>
          <a:xfrm flipV="1">
            <a:off x="6591231" y="3175279"/>
            <a:ext cx="794" cy="2557764"/>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90437" y="1818751"/>
            <a:ext cx="0" cy="38949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064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HRMI </a:t>
            </a:r>
            <a:r>
              <a:rPr lang="en-US" dirty="0" smtClean="0">
                <a:solidFill>
                  <a:srgbClr val="0070C0"/>
                </a:solidFill>
              </a:rPr>
              <a:t>Website (to access data visualisations)</a:t>
            </a:r>
            <a:endParaRPr lang="en-US" dirty="0">
              <a:solidFill>
                <a:srgbClr val="0070C0"/>
              </a:solidFill>
            </a:endParaRPr>
          </a:p>
        </p:txBody>
      </p:sp>
      <p:sp>
        <p:nvSpPr>
          <p:cNvPr id="5" name="Content Placeholder 4"/>
          <p:cNvSpPr>
            <a:spLocks noGrp="1"/>
          </p:cNvSpPr>
          <p:nvPr>
            <p:ph sz="quarter" idx="1"/>
          </p:nvPr>
        </p:nvSpPr>
        <p:spPr/>
        <p:txBody>
          <a:bodyPr>
            <a:noAutofit/>
          </a:bodyPr>
          <a:lstStyle/>
          <a:p>
            <a:pPr marL="457200" lvl="1" indent="0" algn="ctr">
              <a:buNone/>
            </a:pPr>
            <a:r>
              <a:rPr lang="en-US" sz="4000" dirty="0">
                <a:hlinkClick r:id="rId2"/>
              </a:rPr>
              <a:t>https://humanrightsmeasurement.org/</a:t>
            </a:r>
            <a:r>
              <a:rPr lang="en-US" sz="4000" dirty="0"/>
              <a:t> </a:t>
            </a:r>
          </a:p>
          <a:p>
            <a:endParaRPr lang="en-US" dirty="0"/>
          </a:p>
        </p:txBody>
      </p:sp>
    </p:spTree>
    <p:extLst>
      <p:ext uri="{BB962C8B-B14F-4D97-AF65-F5344CB8AC3E}">
        <p14:creationId xmlns:p14="http://schemas.microsoft.com/office/powerpoint/2010/main" val="14518326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70C0"/>
                </a:solidFill>
                <a:ea typeface="Microsoft YaHei Light" panose="020B0502040204020203" pitchFamily="34" charset="-122"/>
              </a:rPr>
              <a:t>Who will use HRMI data?</a:t>
            </a:r>
            <a:endParaRPr lang="en-US" dirty="0"/>
          </a:p>
        </p:txBody>
      </p:sp>
      <p:sp>
        <p:nvSpPr>
          <p:cNvPr id="3" name="Rectangle 1"/>
          <p:cNvSpPr>
            <a:spLocks noGrp="1" noChangeArrowheads="1"/>
          </p:cNvSpPr>
          <p:nvPr>
            <p:ph sz="quarter" idx="1"/>
          </p:nvPr>
        </p:nvSpPr>
        <p:spPr bwMode="auto">
          <a:xfrm>
            <a:off x="881149" y="1778852"/>
            <a:ext cx="10472651" cy="49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NZ" sz="2400" dirty="0"/>
              <a:t>“</a:t>
            </a:r>
            <a:r>
              <a:rPr lang="en-NZ" sz="2400" i="1" dirty="0"/>
              <a:t>HRMI provides a comprehensive tool for shining more light on countries' </a:t>
            </a:r>
          </a:p>
          <a:p>
            <a:pPr marL="0" indent="0">
              <a:buNone/>
            </a:pPr>
            <a:r>
              <a:rPr lang="en-NZ" sz="2400" i="1" dirty="0"/>
              <a:t>individual and comparative human rights performance. We also foresee its </a:t>
            </a:r>
          </a:p>
          <a:p>
            <a:pPr marL="0" indent="0">
              <a:buNone/>
            </a:pPr>
            <a:r>
              <a:rPr lang="en-NZ" sz="2400" i="1" dirty="0"/>
              <a:t>usefulness in informing UN programming decisions</a:t>
            </a:r>
            <a:r>
              <a:rPr lang="en-NZ" sz="2400" dirty="0"/>
              <a:t>.”</a:t>
            </a:r>
          </a:p>
          <a:p>
            <a:pPr marL="0" indent="0">
              <a:spcBef>
                <a:spcPts val="1200"/>
              </a:spcBef>
              <a:buNone/>
            </a:pPr>
            <a:r>
              <a:rPr lang="en-NZ" sz="2400" dirty="0"/>
              <a:t>	- Peggy Hicks, Director Thematic Engagement, Special Procedures 		and Right to Development Division, OHCHR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a:t>
            </a:r>
            <a:r>
              <a:rPr kumimoji="0" lang="en-US" altLang="en-US" sz="24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HRMI provides comparative data about countries that staff at Human Rights Watch can use when planning their research, identifying priority issues to work on and crafting advocacy messaging. It is an important effort to provide a wide-angle view of human rights around the globe</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NZ"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1200"/>
              </a:spcBef>
              <a:spcAft>
                <a:spcPct val="0"/>
              </a:spcAft>
              <a:buClrTx/>
              <a:buSz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 Iain Levine, Deputy Executive Director, Human Rights Watch</a:t>
            </a:r>
          </a:p>
          <a:p>
            <a:pPr marL="0" indent="0">
              <a:buNone/>
            </a:pPr>
            <a:endParaRPr lang="en-NZ" sz="2400" dirty="0"/>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75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Who have we been seeking feedback </a:t>
            </a:r>
            <a:r>
              <a:rPr lang="en-US" dirty="0" smtClean="0">
                <a:solidFill>
                  <a:srgbClr val="0070C0"/>
                </a:solidFill>
              </a:rPr>
              <a:t>from?</a:t>
            </a:r>
            <a:endParaRPr lang="en-NZ" dirty="0"/>
          </a:p>
        </p:txBody>
      </p:sp>
      <p:sp>
        <p:nvSpPr>
          <p:cNvPr id="3" name="Content Placeholder 2"/>
          <p:cNvSpPr>
            <a:spLocks noGrp="1"/>
          </p:cNvSpPr>
          <p:nvPr>
            <p:ph sz="half" idx="1"/>
          </p:nvPr>
        </p:nvSpPr>
        <p:spPr/>
        <p:txBody>
          <a:bodyPr>
            <a:normAutofit/>
          </a:bodyPr>
          <a:lstStyle/>
          <a:p>
            <a:r>
              <a:rPr lang="en-NZ" dirty="0"/>
              <a:t>Human Rights NGOs</a:t>
            </a:r>
          </a:p>
          <a:p>
            <a:pPr lvl="1">
              <a:buFontTx/>
              <a:buChar char="-"/>
            </a:pPr>
            <a:r>
              <a:rPr lang="en-NZ" dirty="0"/>
              <a:t>Amnesty</a:t>
            </a:r>
          </a:p>
          <a:p>
            <a:pPr lvl="1">
              <a:buFontTx/>
              <a:buChar char="-"/>
            </a:pPr>
            <a:r>
              <a:rPr lang="en-NZ" dirty="0"/>
              <a:t>Human Rights Watch</a:t>
            </a:r>
          </a:p>
          <a:p>
            <a:r>
              <a:rPr lang="en-NZ" dirty="0"/>
              <a:t>Inter-governmental organisations</a:t>
            </a:r>
          </a:p>
          <a:p>
            <a:pPr lvl="1">
              <a:buFontTx/>
              <a:buChar char="-"/>
            </a:pPr>
            <a:r>
              <a:rPr lang="en-NZ" dirty="0"/>
              <a:t>OECD</a:t>
            </a:r>
          </a:p>
          <a:p>
            <a:pPr lvl="1">
              <a:buFontTx/>
              <a:buChar char="-"/>
            </a:pPr>
            <a:r>
              <a:rPr lang="en-NZ" dirty="0"/>
              <a:t>OHCHR</a:t>
            </a:r>
          </a:p>
          <a:p>
            <a:pPr lvl="1">
              <a:buFontTx/>
              <a:buChar char="-"/>
            </a:pPr>
            <a:r>
              <a:rPr lang="en-NZ" dirty="0"/>
              <a:t>World Bank</a:t>
            </a:r>
          </a:p>
          <a:p>
            <a:pPr marL="0" indent="0">
              <a:buNone/>
            </a:pPr>
            <a:endParaRPr lang="en-NZ" dirty="0"/>
          </a:p>
        </p:txBody>
      </p:sp>
      <p:sp>
        <p:nvSpPr>
          <p:cNvPr id="4" name="Content Placeholder 3"/>
          <p:cNvSpPr>
            <a:spLocks noGrp="1"/>
          </p:cNvSpPr>
          <p:nvPr>
            <p:ph sz="half" idx="2"/>
          </p:nvPr>
        </p:nvSpPr>
        <p:spPr/>
        <p:txBody>
          <a:bodyPr>
            <a:normAutofit/>
          </a:bodyPr>
          <a:lstStyle/>
          <a:p>
            <a:r>
              <a:rPr lang="en-NZ" dirty="0" smtClean="0"/>
              <a:t>In-country human rights experts</a:t>
            </a:r>
          </a:p>
          <a:p>
            <a:pPr lvl="1">
              <a:buFontTx/>
              <a:buChar char="-"/>
            </a:pPr>
            <a:r>
              <a:rPr lang="en-NZ" dirty="0" smtClean="0"/>
              <a:t>Pilot countries </a:t>
            </a:r>
          </a:p>
          <a:p>
            <a:r>
              <a:rPr lang="en-NZ" dirty="0" smtClean="0"/>
              <a:t>Journalists</a:t>
            </a:r>
            <a:endParaRPr lang="en-NZ" dirty="0"/>
          </a:p>
          <a:p>
            <a:pPr lvl="1">
              <a:buFontTx/>
              <a:buChar char="-"/>
            </a:pPr>
            <a:r>
              <a:rPr lang="en-NZ" dirty="0"/>
              <a:t>Various</a:t>
            </a:r>
          </a:p>
          <a:p>
            <a:r>
              <a:rPr lang="en-NZ" dirty="0" smtClean="0"/>
              <a:t>Other civil society organisations</a:t>
            </a:r>
          </a:p>
          <a:p>
            <a:pPr lvl="1">
              <a:buFontTx/>
              <a:buChar char="-"/>
            </a:pPr>
            <a:r>
              <a:rPr lang="en-NZ" dirty="0" smtClean="0"/>
              <a:t>Various</a:t>
            </a:r>
          </a:p>
          <a:p>
            <a:r>
              <a:rPr lang="en-NZ" dirty="0" smtClean="0"/>
              <a:t>Private </a:t>
            </a:r>
            <a:r>
              <a:rPr lang="en-NZ" dirty="0"/>
              <a:t>sector</a:t>
            </a:r>
          </a:p>
          <a:p>
            <a:pPr lvl="1">
              <a:buFontTx/>
              <a:buChar char="-"/>
            </a:pPr>
            <a:r>
              <a:rPr lang="en-NZ" dirty="0"/>
              <a:t>Oxford </a:t>
            </a:r>
            <a:r>
              <a:rPr lang="en-NZ" dirty="0" err="1"/>
              <a:t>Analytica</a:t>
            </a:r>
            <a:endParaRPr lang="en-NZ" dirty="0"/>
          </a:p>
          <a:p>
            <a:pPr lvl="1">
              <a:buFontTx/>
              <a:buChar char="-"/>
            </a:pPr>
            <a:r>
              <a:rPr lang="en-NZ" dirty="0" err="1"/>
              <a:t>Ecofin</a:t>
            </a:r>
            <a:endParaRPr lang="en-NZ" dirty="0"/>
          </a:p>
          <a:p>
            <a:endParaRPr lang="en-NZ" dirty="0"/>
          </a:p>
        </p:txBody>
      </p:sp>
    </p:spTree>
    <p:extLst>
      <p:ext uri="{BB962C8B-B14F-4D97-AF65-F5344CB8AC3E}">
        <p14:creationId xmlns:p14="http://schemas.microsoft.com/office/powerpoint/2010/main" val="3321133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Summary </a:t>
            </a:r>
            <a:r>
              <a:rPr lang="en-US" dirty="0" smtClean="0">
                <a:solidFill>
                  <a:srgbClr val="0070C0"/>
                </a:solidFill>
              </a:rPr>
              <a:t>of feedback</a:t>
            </a:r>
            <a:endParaRPr lang="en-NZ" dirty="0"/>
          </a:p>
        </p:txBody>
      </p:sp>
      <p:sp>
        <p:nvSpPr>
          <p:cNvPr id="3" name="Content Placeholder 2"/>
          <p:cNvSpPr>
            <a:spLocks noGrp="1"/>
          </p:cNvSpPr>
          <p:nvPr>
            <p:ph idx="1"/>
          </p:nvPr>
        </p:nvSpPr>
        <p:spPr>
          <a:xfrm>
            <a:off x="838200" y="1690688"/>
            <a:ext cx="10515600" cy="4351338"/>
          </a:xfrm>
        </p:spPr>
        <p:txBody>
          <a:bodyPr/>
          <a:lstStyle/>
          <a:p>
            <a:r>
              <a:rPr lang="en-NZ" dirty="0"/>
              <a:t>On CPRs: results look sensible; give us more countries!</a:t>
            </a:r>
          </a:p>
          <a:p>
            <a:r>
              <a:rPr lang="en-NZ" dirty="0"/>
              <a:t>On ESRs:</a:t>
            </a:r>
          </a:p>
          <a:p>
            <a:pPr lvl="1"/>
            <a:r>
              <a:rPr lang="en-NZ" dirty="0" smtClean="0"/>
              <a:t>People have to put on a different thinking cap to understand </a:t>
            </a:r>
            <a:r>
              <a:rPr lang="en-NZ" dirty="0"/>
              <a:t>what </a:t>
            </a:r>
            <a:r>
              <a:rPr lang="en-NZ" dirty="0" smtClean="0"/>
              <a:t>the percentage </a:t>
            </a:r>
            <a:r>
              <a:rPr lang="en-NZ" dirty="0"/>
              <a:t>scores show</a:t>
            </a:r>
          </a:p>
          <a:p>
            <a:pPr lvl="1"/>
            <a:r>
              <a:rPr lang="en-NZ" dirty="0"/>
              <a:t>Desire for much greater disaggregation</a:t>
            </a:r>
          </a:p>
          <a:p>
            <a:r>
              <a:rPr lang="en-NZ" dirty="0" smtClean="0"/>
              <a:t>Overall comments</a:t>
            </a:r>
            <a:endParaRPr lang="en-NZ" dirty="0"/>
          </a:p>
          <a:p>
            <a:pPr lvl="1"/>
            <a:r>
              <a:rPr lang="en-NZ" dirty="0"/>
              <a:t>Good feedback on data visualisations</a:t>
            </a:r>
          </a:p>
          <a:p>
            <a:pPr lvl="1"/>
            <a:r>
              <a:rPr lang="en-NZ" dirty="0"/>
              <a:t>Journalists, along with much of the public, want rankings</a:t>
            </a:r>
          </a:p>
          <a:p>
            <a:pPr marL="0" indent="0">
              <a:buNone/>
            </a:pPr>
            <a:endParaRPr lang="en-NZ" dirty="0"/>
          </a:p>
        </p:txBody>
      </p:sp>
    </p:spTree>
    <p:extLst>
      <p:ext uri="{BB962C8B-B14F-4D97-AF65-F5344CB8AC3E}">
        <p14:creationId xmlns:p14="http://schemas.microsoft.com/office/powerpoint/2010/main" val="2833016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Key priorities over the coming year</a:t>
            </a:r>
            <a:endParaRPr lang="en-NZ" dirty="0"/>
          </a:p>
        </p:txBody>
      </p:sp>
      <p:sp>
        <p:nvSpPr>
          <p:cNvPr id="3" name="Content Placeholder 2"/>
          <p:cNvSpPr>
            <a:spLocks noGrp="1"/>
          </p:cNvSpPr>
          <p:nvPr>
            <p:ph idx="1"/>
          </p:nvPr>
        </p:nvSpPr>
        <p:spPr/>
        <p:txBody>
          <a:bodyPr>
            <a:normAutofit fontScale="92500" lnSpcReduction="20000"/>
          </a:bodyPr>
          <a:lstStyle/>
          <a:p>
            <a:pPr marL="0" indent="0">
              <a:buNone/>
            </a:pPr>
            <a:r>
              <a:rPr lang="en-NZ" dirty="0" smtClean="0"/>
              <a:t>2018</a:t>
            </a:r>
          </a:p>
          <a:p>
            <a:pPr>
              <a:buFontTx/>
              <a:buChar char="-"/>
            </a:pPr>
            <a:r>
              <a:rPr lang="en-NZ" dirty="0" smtClean="0"/>
              <a:t>Secure funding for next phase of work</a:t>
            </a:r>
          </a:p>
          <a:p>
            <a:pPr>
              <a:buFontTx/>
              <a:buChar char="-"/>
            </a:pPr>
            <a:r>
              <a:rPr lang="en-NZ" dirty="0" smtClean="0"/>
              <a:t>Conduct security audit</a:t>
            </a:r>
          </a:p>
          <a:p>
            <a:pPr>
              <a:buFontTx/>
              <a:buChar char="-"/>
            </a:pPr>
            <a:r>
              <a:rPr lang="en-NZ" dirty="0" smtClean="0"/>
              <a:t>Johannesburg co-design workshop (September)</a:t>
            </a:r>
          </a:p>
          <a:p>
            <a:pPr>
              <a:buFontTx/>
              <a:buChar char="-"/>
            </a:pPr>
            <a:r>
              <a:rPr lang="en-NZ" dirty="0" smtClean="0"/>
              <a:t>Update ESR metrics and build capacity to conduct more disaggregated analysis</a:t>
            </a:r>
          </a:p>
          <a:p>
            <a:pPr>
              <a:buFontTx/>
              <a:buChar char="-"/>
            </a:pPr>
            <a:r>
              <a:rPr lang="en-NZ" dirty="0" smtClean="0"/>
              <a:t>Scale up for expanded CPR data collection</a:t>
            </a:r>
          </a:p>
          <a:p>
            <a:pPr>
              <a:buFontTx/>
              <a:buChar char="-"/>
            </a:pPr>
            <a:endParaRPr lang="en-NZ" dirty="0"/>
          </a:p>
          <a:p>
            <a:pPr marL="0" indent="0">
              <a:buNone/>
            </a:pPr>
            <a:r>
              <a:rPr lang="en-NZ" dirty="0" smtClean="0"/>
              <a:t>2019</a:t>
            </a:r>
          </a:p>
          <a:p>
            <a:pPr>
              <a:buFontTx/>
              <a:buChar char="-"/>
            </a:pPr>
            <a:r>
              <a:rPr lang="en-NZ" dirty="0" smtClean="0"/>
              <a:t>Roll out expert survey to expanded country list in Feb/March 2019</a:t>
            </a:r>
          </a:p>
          <a:p>
            <a:pPr>
              <a:buFontTx/>
              <a:buChar char="-"/>
            </a:pPr>
            <a:r>
              <a:rPr lang="en-NZ" dirty="0" smtClean="0"/>
              <a:t>Publish updated dataset &amp; visualisations by mid-2019</a:t>
            </a:r>
            <a:endParaRPr lang="en-NZ" dirty="0"/>
          </a:p>
        </p:txBody>
      </p:sp>
    </p:spTree>
    <p:extLst>
      <p:ext uri="{BB962C8B-B14F-4D97-AF65-F5344CB8AC3E}">
        <p14:creationId xmlns:p14="http://schemas.microsoft.com/office/powerpoint/2010/main" val="4262187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1" y="1299754"/>
            <a:ext cx="11371216" cy="2266406"/>
          </a:xfrm>
        </p:spPr>
        <p:txBody>
          <a:bodyPr>
            <a:noAutofit/>
          </a:bodyPr>
          <a:lstStyle/>
          <a:p>
            <a:r>
              <a:rPr lang="en-NZ" sz="5400" dirty="0">
                <a:solidFill>
                  <a:schemeClr val="bg1"/>
                </a:solidFill>
              </a:rPr>
              <a:t>https://humanrightsmeasurement.org/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18" y="4901293"/>
            <a:ext cx="4715691" cy="1842067"/>
          </a:xfrm>
          <a:prstGeom prst="rect">
            <a:avLst/>
          </a:prstGeom>
        </p:spPr>
      </p:pic>
      <p:sp>
        <p:nvSpPr>
          <p:cNvPr id="4" name="TextBox 3"/>
          <p:cNvSpPr txBox="1"/>
          <p:nvPr/>
        </p:nvSpPr>
        <p:spPr>
          <a:xfrm>
            <a:off x="6325689" y="4643756"/>
            <a:ext cx="5637929" cy="3539430"/>
          </a:xfrm>
          <a:prstGeom prst="rect">
            <a:avLst/>
          </a:prstGeom>
          <a:noFill/>
        </p:spPr>
        <p:txBody>
          <a:bodyPr wrap="square" rtlCol="0">
            <a:spAutoFit/>
          </a:bodyPr>
          <a:lstStyle/>
          <a:p>
            <a:pPr algn="r"/>
            <a:r>
              <a:rPr lang="en-NZ" sz="3200" dirty="0">
                <a:solidFill>
                  <a:schemeClr val="bg1"/>
                </a:solidFill>
              </a:rPr>
              <a:t>Email contacts:</a:t>
            </a:r>
          </a:p>
          <a:p>
            <a:pPr algn="r"/>
            <a:r>
              <a:rPr lang="en-NZ" sz="3200" dirty="0">
                <a:solidFill>
                  <a:schemeClr val="bg1"/>
                </a:solidFill>
              </a:rPr>
              <a:t>anne-marie.brook@motu.org.nz</a:t>
            </a:r>
          </a:p>
          <a:p>
            <a:pPr algn="r"/>
            <a:r>
              <a:rPr lang="en-NZ" sz="3200" dirty="0">
                <a:solidFill>
                  <a:schemeClr val="bg1"/>
                </a:solidFill>
              </a:rPr>
              <a:t>kcclay@uga.edu </a:t>
            </a:r>
          </a:p>
          <a:p>
            <a:pPr algn="r"/>
            <a:r>
              <a:rPr lang="en-NZ" sz="3200" dirty="0">
                <a:solidFill>
                  <a:schemeClr val="bg1"/>
                </a:solidFill>
              </a:rPr>
              <a:t>susan.m.randolph@gmail.com</a:t>
            </a:r>
          </a:p>
          <a:p>
            <a:pPr algn="r"/>
            <a:endParaRPr lang="en-NZ" sz="3200" dirty="0">
              <a:solidFill>
                <a:schemeClr val="bg1"/>
              </a:solidFill>
            </a:endParaRPr>
          </a:p>
          <a:p>
            <a:pPr algn="r"/>
            <a:endParaRPr lang="en-NZ" sz="3200" dirty="0">
              <a:solidFill>
                <a:schemeClr val="bg1"/>
              </a:solidFill>
            </a:endParaRPr>
          </a:p>
          <a:p>
            <a:pPr algn="r"/>
            <a:endParaRPr lang="en-NZ" sz="3200" dirty="0">
              <a:solidFill>
                <a:schemeClr val="bg1"/>
              </a:solidFill>
            </a:endParaRPr>
          </a:p>
        </p:txBody>
      </p:sp>
    </p:spTree>
    <p:extLst>
      <p:ext uri="{BB962C8B-B14F-4D97-AF65-F5344CB8AC3E}">
        <p14:creationId xmlns:p14="http://schemas.microsoft.com/office/powerpoint/2010/main" val="19005763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039030" y="295791"/>
            <a:ext cx="9741746" cy="1325563"/>
          </a:xfrm>
        </p:spPr>
        <p:txBody>
          <a:bodyPr>
            <a:normAutofit/>
          </a:bodyPr>
          <a:lstStyle/>
          <a:p>
            <a:r>
              <a:rPr lang="en-NZ" dirty="0">
                <a:solidFill>
                  <a:srgbClr val="0070C0"/>
                </a:solidFill>
                <a:ea typeface="Microsoft YaHei Light" panose="020B0502040204020203" pitchFamily="34" charset="-122"/>
              </a:rPr>
              <a:t>The Human Rights Measurement Initiative (HRMI)</a:t>
            </a:r>
          </a:p>
        </p:txBody>
      </p:sp>
      <p:sp>
        <p:nvSpPr>
          <p:cNvPr id="11" name="TextBox 10"/>
          <p:cNvSpPr txBox="1"/>
          <p:nvPr/>
        </p:nvSpPr>
        <p:spPr>
          <a:xfrm>
            <a:off x="1267630" y="2001728"/>
            <a:ext cx="9513146" cy="400109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NZ" sz="2800" dirty="0">
                <a:latin typeface="Microsoft JhengHei" panose="020B0604030504040204" pitchFamily="34" charset="-120"/>
                <a:ea typeface="Microsoft JhengHei" panose="020B0604030504040204" pitchFamily="34" charset="-120"/>
              </a:rPr>
              <a:t>Global collaborative project - founded in late </a:t>
            </a:r>
            <a:r>
              <a:rPr lang="en-NZ" sz="2800" dirty="0" smtClean="0">
                <a:latin typeface="Microsoft JhengHei" panose="020B0604030504040204" pitchFamily="34" charset="-120"/>
                <a:ea typeface="Microsoft JhengHei" panose="020B0604030504040204" pitchFamily="34" charset="-120"/>
              </a:rPr>
              <a:t>2015</a:t>
            </a:r>
          </a:p>
          <a:p>
            <a:pPr marL="457200" indent="-457200">
              <a:spcAft>
                <a:spcPts val="1200"/>
              </a:spcAft>
              <a:buFont typeface="Arial" panose="020B0604020202020204" pitchFamily="34" charset="0"/>
              <a:buChar char="•"/>
            </a:pPr>
            <a:r>
              <a:rPr lang="en-NZ" sz="2800" dirty="0" smtClean="0">
                <a:latin typeface="Microsoft JhengHei" panose="020B0604030504040204" pitchFamily="34" charset="-120"/>
                <a:ea typeface="Microsoft JhengHei" panose="020B0604030504040204" pitchFamily="34" charset="-120"/>
              </a:rPr>
              <a:t>Hosted by Motu Economic and Public Policy Research</a:t>
            </a:r>
            <a:endParaRPr lang="en-NZ" sz="2800" dirty="0">
              <a:latin typeface="Microsoft JhengHei" panose="020B0604030504040204" pitchFamily="34" charset="-120"/>
              <a:ea typeface="Microsoft JhengHei" panose="020B0604030504040204" pitchFamily="34" charset="-120"/>
            </a:endParaRPr>
          </a:p>
          <a:p>
            <a:pPr marL="457200" indent="-457200">
              <a:spcAft>
                <a:spcPts val="1200"/>
              </a:spcAft>
              <a:buFont typeface="Arial" panose="020B0604020202020204" pitchFamily="34" charset="0"/>
              <a:buChar char="•"/>
            </a:pPr>
            <a:r>
              <a:rPr lang="en-NZ" sz="2800" dirty="0">
                <a:latin typeface="Microsoft JhengHei" panose="020B0604030504040204" pitchFamily="34" charset="-120"/>
                <a:ea typeface="Microsoft JhengHei" panose="020B0604030504040204" pitchFamily="34" charset="-120"/>
              </a:rPr>
              <a:t>Contributors include human rights NGOs, academics, and others</a:t>
            </a:r>
          </a:p>
          <a:p>
            <a:pPr marL="457200" indent="-457200">
              <a:spcAft>
                <a:spcPts val="1200"/>
              </a:spcAft>
              <a:buFont typeface="Arial" panose="020B0604020202020204" pitchFamily="34" charset="0"/>
              <a:buChar char="•"/>
            </a:pPr>
            <a:r>
              <a:rPr lang="en-NZ" sz="2800" dirty="0">
                <a:latin typeface="Microsoft JhengHei" panose="020B0604030504040204" pitchFamily="34" charset="-120"/>
                <a:ea typeface="Microsoft JhengHei" panose="020B0604030504040204" pitchFamily="34" charset="-120"/>
              </a:rPr>
              <a:t>Funded by philanthropic grants &amp; donations</a:t>
            </a:r>
          </a:p>
          <a:p>
            <a:endParaRPr lang="en-NZ" sz="2800" dirty="0">
              <a:latin typeface="Microsoft JhengHei" panose="020B0604030504040204" pitchFamily="34" charset="-120"/>
              <a:ea typeface="Microsoft JhengHei" panose="020B0604030504040204" pitchFamily="34" charset="-120"/>
            </a:endParaRPr>
          </a:p>
          <a:p>
            <a:endParaRPr lang="en-NZ" dirty="0"/>
          </a:p>
        </p:txBody>
      </p:sp>
    </p:spTree>
    <p:extLst>
      <p:ext uri="{BB962C8B-B14F-4D97-AF65-F5344CB8AC3E}">
        <p14:creationId xmlns:p14="http://schemas.microsoft.com/office/powerpoint/2010/main" val="29208296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7634"/>
            <a:ext cx="10515600" cy="1325563"/>
          </a:xfrm>
        </p:spPr>
        <p:txBody>
          <a:bodyPr>
            <a:normAutofit/>
          </a:bodyPr>
          <a:lstStyle/>
          <a:p>
            <a:r>
              <a:rPr lang="en-US" dirty="0" smtClean="0">
                <a:solidFill>
                  <a:srgbClr val="0070C0"/>
                </a:solidFill>
              </a:rPr>
              <a:t>All HRMI metrics are grounded in International Human Rights Law</a:t>
            </a:r>
            <a:endParaRPr lang="en-US" dirty="0">
              <a:solidFill>
                <a:srgbClr val="0070C0"/>
              </a:solidFill>
            </a:endParaRPr>
          </a:p>
        </p:txBody>
      </p:sp>
      <p:sp>
        <p:nvSpPr>
          <p:cNvPr id="5" name="Content Placeholder 4"/>
          <p:cNvSpPr>
            <a:spLocks noGrp="1"/>
          </p:cNvSpPr>
          <p:nvPr>
            <p:ph sz="quarter" idx="1"/>
          </p:nvPr>
        </p:nvSpPr>
        <p:spPr>
          <a:xfrm>
            <a:off x="838200" y="2370570"/>
            <a:ext cx="10515600" cy="4351338"/>
          </a:xfrm>
        </p:spPr>
        <p:txBody>
          <a:bodyPr>
            <a:noAutofit/>
          </a:bodyPr>
          <a:lstStyle/>
          <a:p>
            <a:r>
              <a:rPr lang="en-NZ" dirty="0" smtClean="0"/>
              <a:t>Universal Declaration of Human Rights (1948)</a:t>
            </a:r>
          </a:p>
          <a:p>
            <a:pPr marL="457200" lvl="1" indent="0">
              <a:buNone/>
            </a:pPr>
            <a:r>
              <a:rPr lang="en-NZ" i="1" dirty="0" smtClean="0"/>
              <a:t>“</a:t>
            </a:r>
            <a:r>
              <a:rPr lang="en-NZ" i="1" dirty="0"/>
              <a:t>All human beings are born free and equal in dignity and rights. They are endowed with reason and conscience and should act towards one another in a spirit of brotherhood</a:t>
            </a:r>
            <a:r>
              <a:rPr lang="en-NZ" i="1" dirty="0" smtClean="0"/>
              <a:t>.”</a:t>
            </a:r>
          </a:p>
          <a:p>
            <a:r>
              <a:rPr lang="en-NZ" dirty="0" smtClean="0"/>
              <a:t>International Covenant on Economic, Social and Cultural Rights (1976)</a:t>
            </a:r>
          </a:p>
          <a:p>
            <a:r>
              <a:rPr lang="en-NZ" dirty="0" smtClean="0"/>
              <a:t>International Covenant on Civil and Political Rights (1976)</a:t>
            </a:r>
            <a:endParaRPr lang="en-US" dirty="0"/>
          </a:p>
        </p:txBody>
      </p:sp>
    </p:spTree>
    <p:extLst>
      <p:ext uri="{BB962C8B-B14F-4D97-AF65-F5344CB8AC3E}">
        <p14:creationId xmlns:p14="http://schemas.microsoft.com/office/powerpoint/2010/main" val="28957441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8700" y="939835"/>
            <a:ext cx="8458198" cy="4854575"/>
          </a:xfrm>
        </p:spPr>
        <p:txBody>
          <a:bodyPr/>
          <a:lstStyle/>
          <a:p>
            <a:pPr marL="0" indent="0">
              <a:buNone/>
            </a:pPr>
            <a:r>
              <a:rPr lang="en-NZ" sz="3600" dirty="0" smtClean="0">
                <a:solidFill>
                  <a:srgbClr val="002060"/>
                </a:solidFill>
              </a:rPr>
              <a:t>“</a:t>
            </a:r>
            <a:r>
              <a:rPr lang="en-NZ" sz="3600" dirty="0">
                <a:solidFill>
                  <a:srgbClr val="002060"/>
                </a:solidFill>
              </a:rPr>
              <a:t>We tend to overvalue the things we can measure and undervalue the things we cannot.”</a:t>
            </a:r>
            <a:r>
              <a:rPr lang="en-NZ" sz="3600" dirty="0"/>
              <a:t> </a:t>
            </a:r>
            <a:br>
              <a:rPr lang="en-NZ" sz="3600" dirty="0"/>
            </a:br>
            <a:r>
              <a:rPr lang="en-NZ" sz="3600" dirty="0"/>
              <a:t>					</a:t>
            </a:r>
          </a:p>
          <a:p>
            <a:pPr marL="0" indent="0">
              <a:buNone/>
            </a:pPr>
            <a:r>
              <a:rPr lang="en-NZ" sz="3600" dirty="0"/>
              <a:t>					</a:t>
            </a:r>
            <a:r>
              <a:rPr lang="en-NZ" sz="3600" dirty="0">
                <a:solidFill>
                  <a:srgbClr val="002060"/>
                </a:solidFill>
              </a:rPr>
              <a:t>― </a:t>
            </a:r>
            <a:r>
              <a:rPr lang="en-NZ" sz="3600" dirty="0">
                <a:solidFill>
                  <a:srgbClr val="002060"/>
                </a:solidFill>
                <a:hlinkClick r:id="rId2"/>
              </a:rPr>
              <a:t>John Hayes</a:t>
            </a:r>
            <a:endParaRPr lang="en-NZ" sz="3600" dirty="0">
              <a:solidFill>
                <a:srgbClr val="002060"/>
              </a:solidFill>
              <a:latin typeface="Microsoft YaHei Light" panose="020B0502040204020203" pitchFamily="34" charset="-122"/>
              <a:ea typeface="Microsoft YaHei Light" panose="020B0502040204020203" pitchFamily="34" charset="-122"/>
              <a:cs typeface="Tahoma" panose="020B0604030504040204" pitchFamily="34" charset="0"/>
            </a:endParaRPr>
          </a:p>
          <a:p>
            <a:pPr marL="0" indent="0">
              <a:buNone/>
            </a:pPr>
            <a:r>
              <a:rPr lang="en-NZ" sz="3600" b="1" dirty="0">
                <a:solidFill>
                  <a:srgbClr val="0070C0"/>
                </a:solidFill>
                <a:latin typeface="Microsoft YaHei Light" panose="020B0502040204020203" pitchFamily="34" charset="-122"/>
                <a:ea typeface="Microsoft YaHei Light" panose="020B0502040204020203" pitchFamily="34" charset="-122"/>
                <a:cs typeface="Tahoma" panose="020B0604030504040204" pitchFamily="34" charset="0"/>
              </a:rPr>
              <a:t> </a:t>
            </a:r>
          </a:p>
          <a:p>
            <a:endParaRPr lang="en-NZ" dirty="0"/>
          </a:p>
        </p:txBody>
      </p:sp>
    </p:spTree>
    <p:extLst>
      <p:ext uri="{BB962C8B-B14F-4D97-AF65-F5344CB8AC3E}">
        <p14:creationId xmlns:p14="http://schemas.microsoft.com/office/powerpoint/2010/main" val="9600943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0070C0"/>
                </a:solidFill>
                <a:ea typeface="Microsoft YaHei Light" panose="020B0502040204020203" pitchFamily="34" charset="-122"/>
              </a:rPr>
              <a:t>Users of HRMI data</a:t>
            </a:r>
            <a:endParaRPr lang="en-US" dirty="0"/>
          </a:p>
        </p:txBody>
      </p:sp>
      <p:sp>
        <p:nvSpPr>
          <p:cNvPr id="5" name="Content Placeholder 4"/>
          <p:cNvSpPr>
            <a:spLocks noGrp="1"/>
          </p:cNvSpPr>
          <p:nvPr>
            <p:ph sz="quarter" idx="1"/>
          </p:nvPr>
        </p:nvSpPr>
        <p:spPr>
          <a:xfrm>
            <a:off x="838200" y="1820083"/>
            <a:ext cx="10515600" cy="4351338"/>
          </a:xfrm>
        </p:spPr>
        <p:txBody>
          <a:bodyPr>
            <a:normAutofit/>
          </a:bodyPr>
          <a:lstStyle/>
          <a:p>
            <a:pPr>
              <a:lnSpc>
                <a:spcPct val="100000"/>
              </a:lnSpc>
            </a:pPr>
            <a:r>
              <a:rPr lang="en-US" sz="4000" dirty="0"/>
              <a:t>Policy makers, advisers, and researchers</a:t>
            </a:r>
          </a:p>
          <a:p>
            <a:pPr>
              <a:lnSpc>
                <a:spcPct val="100000"/>
              </a:lnSpc>
            </a:pPr>
            <a:r>
              <a:rPr lang="en-US" sz="4000" dirty="0"/>
              <a:t>Those who help direct capital flows</a:t>
            </a:r>
          </a:p>
          <a:p>
            <a:pPr>
              <a:lnSpc>
                <a:spcPct val="100000"/>
              </a:lnSpc>
            </a:pPr>
            <a:r>
              <a:rPr lang="en-US" sz="4000" dirty="0"/>
              <a:t>Human rights advocates</a:t>
            </a:r>
          </a:p>
          <a:p>
            <a:pPr>
              <a:lnSpc>
                <a:spcPct val="100000"/>
              </a:lnSpc>
            </a:pPr>
            <a:r>
              <a:rPr lang="en-US" sz="4000" dirty="0"/>
              <a:t>Governments &amp; the United Nations</a:t>
            </a:r>
          </a:p>
          <a:p>
            <a:pPr>
              <a:lnSpc>
                <a:spcPct val="100000"/>
              </a:lnSpc>
            </a:pPr>
            <a:r>
              <a:rPr lang="en-US" sz="4000" dirty="0"/>
              <a:t>Those monitoring SDGs</a:t>
            </a:r>
          </a:p>
        </p:txBody>
      </p:sp>
    </p:spTree>
    <p:extLst>
      <p:ext uri="{BB962C8B-B14F-4D97-AF65-F5344CB8AC3E}">
        <p14:creationId xmlns:p14="http://schemas.microsoft.com/office/powerpoint/2010/main" val="32008693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3624" y="0"/>
            <a:ext cx="9044753" cy="6953928"/>
          </a:xfrm>
        </p:spPr>
      </p:pic>
    </p:spTree>
    <p:extLst>
      <p:ext uri="{BB962C8B-B14F-4D97-AF65-F5344CB8AC3E}">
        <p14:creationId xmlns:p14="http://schemas.microsoft.com/office/powerpoint/2010/main" val="27539154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42" y="156787"/>
            <a:ext cx="9132917" cy="880109"/>
          </a:xfrm>
        </p:spPr>
        <p:txBody>
          <a:bodyPr>
            <a:normAutofit fontScale="90000"/>
          </a:bodyPr>
          <a:lstStyle/>
          <a:p>
            <a:r>
              <a:rPr lang="en-NZ" dirty="0">
                <a:solidFill>
                  <a:srgbClr val="0070C0"/>
                </a:solidFill>
              </a:rPr>
              <a:t>13 countries in Civil and Political Rights pilot</a:t>
            </a:r>
          </a:p>
        </p:txBody>
      </p:sp>
      <p:pic>
        <p:nvPicPr>
          <p:cNvPr id="1026" name="Picture 2" descr="https://humanrightsmeasurement.org/wp-content/uploads/2017/09/PilotCountriesMa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210" y="1192135"/>
            <a:ext cx="11924116" cy="509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305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rPr>
              <a:t>Civil &amp; Political Rights </a:t>
            </a:r>
            <a:r>
              <a:rPr lang="en-US" dirty="0" smtClean="0">
                <a:solidFill>
                  <a:srgbClr val="0070C0"/>
                </a:solidFill>
              </a:rPr>
              <a:t>Methodology</a:t>
            </a:r>
            <a:endParaRPr lang="en-US" dirty="0">
              <a:solidFill>
                <a:srgbClr val="0070C0"/>
              </a:solidFill>
            </a:endParaRPr>
          </a:p>
        </p:txBody>
      </p:sp>
      <p:sp>
        <p:nvSpPr>
          <p:cNvPr id="5" name="Content Placeholder 4"/>
          <p:cNvSpPr>
            <a:spLocks noGrp="1"/>
          </p:cNvSpPr>
          <p:nvPr>
            <p:ph sz="quarter" idx="1"/>
          </p:nvPr>
        </p:nvSpPr>
        <p:spPr>
          <a:xfrm>
            <a:off x="838200" y="1875849"/>
            <a:ext cx="10515600" cy="4351338"/>
          </a:xfrm>
        </p:spPr>
        <p:txBody>
          <a:bodyPr>
            <a:noAutofit/>
          </a:bodyPr>
          <a:lstStyle/>
          <a:p>
            <a:r>
              <a:rPr lang="en-NZ" dirty="0"/>
              <a:t>Expert survey </a:t>
            </a:r>
            <a:r>
              <a:rPr lang="en-NZ" dirty="0" smtClean="0"/>
              <a:t>completed by </a:t>
            </a:r>
            <a:r>
              <a:rPr lang="en-NZ" dirty="0"/>
              <a:t>in-country human rights practitioners</a:t>
            </a:r>
          </a:p>
          <a:p>
            <a:pPr lvl="1"/>
            <a:r>
              <a:rPr lang="en-NZ" dirty="0"/>
              <a:t>Best available information at the cross-national level</a:t>
            </a:r>
          </a:p>
          <a:p>
            <a:r>
              <a:rPr lang="en-US" dirty="0"/>
              <a:t>Survey sent </a:t>
            </a:r>
            <a:r>
              <a:rPr lang="en-US" dirty="0" smtClean="0"/>
              <a:t>to </a:t>
            </a:r>
            <a:r>
              <a:rPr lang="en-US" dirty="0"/>
              <a:t>20 - 50 potential respondents in each country</a:t>
            </a:r>
          </a:p>
          <a:p>
            <a:pPr lvl="1"/>
            <a:r>
              <a:rPr lang="en-US" dirty="0"/>
              <a:t>Encrypted, single response link</a:t>
            </a:r>
          </a:p>
          <a:p>
            <a:pPr lvl="1"/>
            <a:r>
              <a:rPr lang="en-NZ" dirty="0" smtClean="0"/>
              <a:t>Survey asks questions about </a:t>
            </a:r>
            <a:r>
              <a:rPr lang="en-NZ" dirty="0"/>
              <a:t>the type, </a:t>
            </a:r>
            <a:r>
              <a:rPr lang="en-NZ" dirty="0" smtClean="0"/>
              <a:t>frequency, and distribution of abuse</a:t>
            </a:r>
          </a:p>
          <a:p>
            <a:pPr lvl="1"/>
            <a:r>
              <a:rPr lang="en-US" dirty="0"/>
              <a:t>5 to 12 complete responses received per </a:t>
            </a:r>
            <a:r>
              <a:rPr lang="en-US" dirty="0" smtClean="0"/>
              <a:t>country</a:t>
            </a:r>
            <a:endParaRPr lang="en-NZ" dirty="0" smtClean="0"/>
          </a:p>
          <a:p>
            <a:r>
              <a:rPr lang="en-US" dirty="0"/>
              <a:t>Bayesian statistical model aggregates responses into scores</a:t>
            </a:r>
          </a:p>
          <a:p>
            <a:pPr lvl="1"/>
            <a:r>
              <a:rPr lang="en-NZ" dirty="0"/>
              <a:t>Cross-nationally comparable</a:t>
            </a:r>
          </a:p>
          <a:p>
            <a:pPr lvl="1"/>
            <a:r>
              <a:rPr lang="en-US" dirty="0"/>
              <a:t>Honest about uncertainty</a:t>
            </a:r>
          </a:p>
          <a:p>
            <a:pPr marL="0" indent="0">
              <a:buNone/>
            </a:pPr>
            <a:endParaRPr lang="en-US" dirty="0"/>
          </a:p>
          <a:p>
            <a:endParaRPr lang="en-US" dirty="0"/>
          </a:p>
        </p:txBody>
      </p:sp>
    </p:spTree>
    <p:extLst>
      <p:ext uri="{BB962C8B-B14F-4D97-AF65-F5344CB8AC3E}">
        <p14:creationId xmlns:p14="http://schemas.microsoft.com/office/powerpoint/2010/main" val="2446387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369"/>
            <a:ext cx="9957262" cy="1325563"/>
          </a:xfrm>
        </p:spPr>
        <p:txBody>
          <a:bodyPr>
            <a:normAutofit/>
          </a:bodyPr>
          <a:lstStyle/>
          <a:p>
            <a:r>
              <a:rPr lang="en-NZ" dirty="0">
                <a:solidFill>
                  <a:srgbClr val="0070C0"/>
                </a:solidFill>
                <a:ea typeface="Microsoft YaHei Light" panose="020B0502040204020203" pitchFamily="34" charset="-122"/>
              </a:rPr>
              <a:t>Economic and Social Rights Methodology</a:t>
            </a:r>
          </a:p>
        </p:txBody>
      </p:sp>
      <p:sp>
        <p:nvSpPr>
          <p:cNvPr id="3" name="Content Placeholder 2"/>
          <p:cNvSpPr>
            <a:spLocks noGrp="1"/>
          </p:cNvSpPr>
          <p:nvPr>
            <p:ph idx="1"/>
          </p:nvPr>
        </p:nvSpPr>
        <p:spPr>
          <a:xfrm>
            <a:off x="793866" y="1512222"/>
            <a:ext cx="11003385" cy="4854575"/>
          </a:xfrm>
        </p:spPr>
        <p:txBody>
          <a:bodyPr>
            <a:normAutofit/>
          </a:bodyPr>
          <a:lstStyle/>
          <a:p>
            <a:r>
              <a:rPr lang="en-US" dirty="0" smtClean="0">
                <a:sym typeface="Wingdings" pitchFamily="2" charset="2"/>
              </a:rPr>
              <a:t>Uses </a:t>
            </a:r>
            <a:r>
              <a:rPr lang="en-US" dirty="0">
                <a:sym typeface="Wingdings" pitchFamily="2" charset="2"/>
              </a:rPr>
              <a:t>publicly available statistics</a:t>
            </a:r>
          </a:p>
          <a:p>
            <a:r>
              <a:rPr lang="en-US" dirty="0" smtClean="0">
                <a:sym typeface="Wingdings" pitchFamily="2" charset="2"/>
              </a:rPr>
              <a:t>Draws on article 2 of the ICESCR which requires each signatory state to fulfil these rights “progressively”, “to the maximum of its available resources” (concept of progressive </a:t>
            </a:r>
            <a:r>
              <a:rPr lang="en-US" dirty="0" err="1" smtClean="0">
                <a:sym typeface="Wingdings" pitchFamily="2" charset="2"/>
              </a:rPr>
              <a:t>realisation</a:t>
            </a:r>
            <a:r>
              <a:rPr lang="en-US" dirty="0" smtClean="0">
                <a:sym typeface="Wingdings" pitchFamily="2" charset="2"/>
              </a:rPr>
              <a:t>)</a:t>
            </a:r>
          </a:p>
          <a:p>
            <a:r>
              <a:rPr lang="en-US" dirty="0" smtClean="0"/>
              <a:t>Selects </a:t>
            </a:r>
            <a:r>
              <a:rPr lang="en-US" dirty="0"/>
              <a:t>summary indicators of each right</a:t>
            </a:r>
          </a:p>
          <a:p>
            <a:pPr lvl="1"/>
            <a:r>
              <a:rPr lang="en-US" dirty="0"/>
              <a:t>Can’t be gamed</a:t>
            </a:r>
          </a:p>
          <a:p>
            <a:pPr lvl="1"/>
            <a:r>
              <a:rPr lang="en-US" dirty="0"/>
              <a:t>Cover the key aspects of the right</a:t>
            </a:r>
          </a:p>
          <a:p>
            <a:r>
              <a:rPr lang="en-US" dirty="0" smtClean="0">
                <a:sym typeface="Wingdings" pitchFamily="2" charset="2"/>
              </a:rPr>
              <a:t>Metric calculation requires three steps:</a:t>
            </a:r>
          </a:p>
          <a:p>
            <a:pPr marL="914400" lvl="1" indent="-457200">
              <a:buAutoNum type="alphaUcParenR"/>
            </a:pPr>
            <a:r>
              <a:rPr lang="en-US" dirty="0" smtClean="0">
                <a:sym typeface="Wingdings" pitchFamily="2" charset="2"/>
              </a:rPr>
              <a:t>Measure actual enjoyment level of each right</a:t>
            </a:r>
          </a:p>
          <a:p>
            <a:pPr marL="914400" lvl="1" indent="-457200">
              <a:buAutoNum type="alphaUcParenR"/>
            </a:pPr>
            <a:r>
              <a:rPr lang="en-US" dirty="0" smtClean="0">
                <a:sym typeface="Wingdings" pitchFamily="2" charset="2"/>
              </a:rPr>
              <a:t>Measure state obligation level</a:t>
            </a:r>
          </a:p>
          <a:p>
            <a:pPr marL="914400" lvl="1" indent="-457200">
              <a:buAutoNum type="alphaUcParenR"/>
            </a:pPr>
            <a:r>
              <a:rPr lang="en-US" dirty="0" smtClean="0">
                <a:sym typeface="Wingdings" pitchFamily="2" charset="2"/>
              </a:rPr>
              <a:t>Express A as a % of B.</a:t>
            </a:r>
          </a:p>
          <a:p>
            <a:endParaRPr lang="en-US" dirty="0"/>
          </a:p>
        </p:txBody>
      </p:sp>
    </p:spTree>
    <p:extLst>
      <p:ext uri="{BB962C8B-B14F-4D97-AF65-F5344CB8AC3E}">
        <p14:creationId xmlns:p14="http://schemas.microsoft.com/office/powerpoint/2010/main" val="8988277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0" ma:contentTypeDescription="Create a new document." ma:contentTypeScope="" ma:versionID="55e623109a57a8e24ee01120874241ad">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9882a57d91074de3ff7ce48e86bcec83"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A1A033-FEAE-450C-B1A7-93DC28C5A3E0}"/>
</file>

<file path=customXml/itemProps2.xml><?xml version="1.0" encoding="utf-8"?>
<ds:datastoreItem xmlns:ds="http://schemas.openxmlformats.org/officeDocument/2006/customXml" ds:itemID="{E8FFDD80-6C10-41E9-BC1F-3ADA886A5E40}"/>
</file>

<file path=customXml/itemProps3.xml><?xml version="1.0" encoding="utf-8"?>
<ds:datastoreItem xmlns:ds="http://schemas.openxmlformats.org/officeDocument/2006/customXml" ds:itemID="{62B60A02-59FC-4C69-94CC-F42B836F45E4}"/>
</file>

<file path=docProps/app.xml><?xml version="1.0" encoding="utf-8"?>
<Properties xmlns="http://schemas.openxmlformats.org/officeDocument/2006/extended-properties" xmlns:vt="http://schemas.openxmlformats.org/officeDocument/2006/docPropsVTypes">
  <TotalTime>7681</TotalTime>
  <Words>620</Words>
  <Application>Microsoft Macintosh PowerPoint</Application>
  <PresentationFormat>Custom</PresentationFormat>
  <Paragraphs>107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Making the Human Rights Performance of Countries More Transparent  New data for use in research and advocacy </vt:lpstr>
      <vt:lpstr>The Human Rights Measurement Initiative (HRMI)</vt:lpstr>
      <vt:lpstr>All HRMI metrics are grounded in International Human Rights Law</vt:lpstr>
      <vt:lpstr>PowerPoint Presentation</vt:lpstr>
      <vt:lpstr>Users of HRMI data</vt:lpstr>
      <vt:lpstr>PowerPoint Presentation</vt:lpstr>
      <vt:lpstr>13 countries in Civil and Political Rights pilot</vt:lpstr>
      <vt:lpstr>Civil &amp; Political Rights Methodology</vt:lpstr>
      <vt:lpstr>Economic and Social Rights Methodology</vt:lpstr>
      <vt:lpstr>Example - Right to Food</vt:lpstr>
      <vt:lpstr>Achievement Possibilities Frontier—Food </vt:lpstr>
      <vt:lpstr>Achievement Possibilities Frontier—Food </vt:lpstr>
      <vt:lpstr>Achievement Possibilities Frontier—Food </vt:lpstr>
      <vt:lpstr>HRMI Website (to access data visualisations)</vt:lpstr>
      <vt:lpstr>Who will use HRMI data?</vt:lpstr>
      <vt:lpstr>Who have we been seeking feedback from?</vt:lpstr>
      <vt:lpstr>Summary of feedback</vt:lpstr>
      <vt:lpstr>Key priorities over the coming year</vt:lpstr>
      <vt:lpstr>https://humanrightsmeasurement.org/ </vt:lpstr>
    </vt:vector>
  </TitlesOfParts>
  <Company>Motu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Brook</dc:creator>
  <cp:lastModifiedBy>Josie Pagani</cp:lastModifiedBy>
  <cp:revision>210</cp:revision>
  <cp:lastPrinted>2017-10-13T05:58:00Z</cp:lastPrinted>
  <dcterms:created xsi:type="dcterms:W3CDTF">2017-10-08T08:34:38Z</dcterms:created>
  <dcterms:modified xsi:type="dcterms:W3CDTF">2018-10-03T18:49:52Z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0x010100EAD779F835037E47B84466625A87CCCD</vt:lpwstr>
  </property>
</Properties>
</file>